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9"/>
  </p:notesMasterIdLst>
  <p:sldIdLst>
    <p:sldId id="2146846936" r:id="rId2"/>
    <p:sldId id="2146847310" r:id="rId3"/>
    <p:sldId id="3806" r:id="rId4"/>
    <p:sldId id="2146847314" r:id="rId5"/>
    <p:sldId id="2146847315" r:id="rId6"/>
    <p:sldId id="2146847311" r:id="rId7"/>
    <p:sldId id="2146847312" r:id="rId8"/>
    <p:sldId id="2146847316" r:id="rId9"/>
    <p:sldId id="2146847313" r:id="rId10"/>
    <p:sldId id="3839" r:id="rId11"/>
    <p:sldId id="3840" r:id="rId12"/>
    <p:sldId id="2146846922" r:id="rId13"/>
    <p:sldId id="2146846935" r:id="rId14"/>
    <p:sldId id="3824" r:id="rId15"/>
    <p:sldId id="3826" r:id="rId16"/>
    <p:sldId id="3825" r:id="rId17"/>
    <p:sldId id="3816" r:id="rId18"/>
  </p:sldIdLst>
  <p:sldSz cx="12192000" cy="6858000"/>
  <p:notesSz cx="6888163" cy="100203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ahashi Ayako(高橋 彩子)" initials="TA彩" lastIdx="3" clrIdx="0">
    <p:extLst>
      <p:ext uri="{19B8F6BF-5375-455C-9EA6-DF929625EA0E}">
        <p15:presenceInfo xmlns:p15="http://schemas.microsoft.com/office/powerpoint/2012/main" userId="S::ayako-takahashi@murc.jp::6374e746-3a21-434b-902e-cfa48711fcf7" providerId="AD"/>
      </p:ext>
    </p:extLst>
  </p:cmAuthor>
  <p:cmAuthor id="2" name="Yokoyama Taichi(横山 太一)" initials="YT太" lastIdx="2" clrIdx="1">
    <p:extLst>
      <p:ext uri="{19B8F6BF-5375-455C-9EA6-DF929625EA0E}">
        <p15:presenceInfo xmlns:p15="http://schemas.microsoft.com/office/powerpoint/2012/main" userId="S::taichi-yokoyama@murc.jp::b5652d5e-30fb-4018-963b-190ac98481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99"/>
    <a:srgbClr val="FFCCFF"/>
    <a:srgbClr val="FF33CC"/>
    <a:srgbClr val="99CCFF"/>
    <a:srgbClr val="FFFFFF"/>
    <a:srgbClr val="BFD8EF"/>
    <a:srgbClr val="C7DDF1"/>
    <a:srgbClr val="9DC4E7"/>
    <a:srgbClr val="C3D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1" autoAdjust="0"/>
    <p:restoredTop sz="94660"/>
  </p:normalViewPr>
  <p:slideViewPr>
    <p:cSldViewPr snapToGrid="0">
      <p:cViewPr>
        <p:scale>
          <a:sx n="100" d="100"/>
          <a:sy n="100" d="100"/>
        </p:scale>
        <p:origin x="29" y="245"/>
      </p:cViewPr>
      <p:guideLst>
        <p:guide orient="horz" pos="2160"/>
        <p:guide pos="3840"/>
      </p:guideLst>
    </p:cSldViewPr>
  </p:slideViewPr>
  <p:notesTextViewPr>
    <p:cViewPr>
      <p:scale>
        <a:sx n="1" d="1"/>
        <a:sy n="1" d="1"/>
      </p:scale>
      <p:origin x="0" y="0"/>
    </p:cViewPr>
  </p:notesTextViewPr>
  <p:sorterViewPr>
    <p:cViewPr>
      <p:scale>
        <a:sx n="100" d="100"/>
        <a:sy n="100" d="100"/>
      </p:scale>
      <p:origin x="0" y="-6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92991309789348E-2"/>
          <c:y val="2.7124617716666379E-2"/>
          <c:w val="0.91495125003784938"/>
          <c:h val="0.91785376510857708"/>
        </c:manualLayout>
      </c:layout>
      <c:scatterChart>
        <c:scatterStyle val="lineMarker"/>
        <c:varyColors val="0"/>
        <c:ser>
          <c:idx val="0"/>
          <c:order val="0"/>
          <c:tx>
            <c:v>重要度vs満足度</c:v>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1.0681927524383392E-2"/>
                  <c:y val="-1.4223629172885556E-2"/>
                </c:manualLayout>
              </c:layout>
              <c:tx>
                <c:rich>
                  <a:bodyPr/>
                  <a:lstStyle/>
                  <a:p>
                    <a:fld id="{FEBF7D0F-D3BE-4F42-B429-A8D4645E0C59}"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F5F-44FB-A11B-2142B539FEF1}"/>
                </c:ext>
              </c:extLst>
            </c:dLbl>
            <c:dLbl>
              <c:idx val="1"/>
              <c:layout>
                <c:manualLayout>
                  <c:x val="1.5438329111028123E-3"/>
                  <c:y val="-2.218141340422107E-2"/>
                </c:manualLayout>
              </c:layout>
              <c:tx>
                <c:rich>
                  <a:bodyPr/>
                  <a:lstStyle/>
                  <a:p>
                    <a:fld id="{1699D55E-D7D1-4196-A219-292E48CEA0D3}"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F5F-44FB-A11B-2142B539FEF1}"/>
                </c:ext>
              </c:extLst>
            </c:dLbl>
            <c:dLbl>
              <c:idx val="2"/>
              <c:layout>
                <c:manualLayout>
                  <c:x val="-5.7499750474658877E-2"/>
                  <c:y val="-6.6769081353077672E-2"/>
                </c:manualLayout>
              </c:layout>
              <c:tx>
                <c:rich>
                  <a:bodyPr/>
                  <a:lstStyle/>
                  <a:p>
                    <a:fld id="{CD2E7720-3086-4898-9777-AC2B9DD1C715}"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F5F-44FB-A11B-2142B539FEF1}"/>
                </c:ext>
              </c:extLst>
            </c:dLbl>
            <c:dLbl>
              <c:idx val="3"/>
              <c:layout>
                <c:manualLayout>
                  <c:x val="-5.7206768473005841E-2"/>
                  <c:y val="-2.1766098033455597E-2"/>
                </c:manualLayout>
              </c:layout>
              <c:tx>
                <c:rich>
                  <a:bodyPr/>
                  <a:lstStyle/>
                  <a:p>
                    <a:fld id="{00A94CFA-6E6D-4BE8-A48D-E2F86589CA36}"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F5F-44FB-A11B-2142B539FEF1}"/>
                </c:ext>
              </c:extLst>
            </c:dLbl>
            <c:dLbl>
              <c:idx val="4"/>
              <c:layout>
                <c:manualLayout>
                  <c:x val="-7.4574433128890777E-3"/>
                  <c:y val="-3.4186338163016815E-3"/>
                </c:manualLayout>
              </c:layout>
              <c:tx>
                <c:rich>
                  <a:bodyPr/>
                  <a:lstStyle/>
                  <a:p>
                    <a:fld id="{31A9B253-904C-4837-BA73-4456E9C937CD}"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F5F-44FB-A11B-2142B539FEF1}"/>
                </c:ext>
              </c:extLst>
            </c:dLbl>
            <c:dLbl>
              <c:idx val="5"/>
              <c:layout>
                <c:manualLayout>
                  <c:x val="-0.14936699065709835"/>
                  <c:y val="-4.550606051721617E-3"/>
                </c:manualLayout>
              </c:layout>
              <c:tx>
                <c:rich>
                  <a:bodyPr/>
                  <a:lstStyle/>
                  <a:p>
                    <a:fld id="{2873E5DD-E256-4E0A-8CC3-F5A8FE390EA4}"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F5F-44FB-A11B-2142B539FEF1}"/>
                </c:ext>
              </c:extLst>
            </c:dLbl>
            <c:dLbl>
              <c:idx val="6"/>
              <c:layout>
                <c:manualLayout>
                  <c:x val="1.0681927524383327E-2"/>
                  <c:y val="-0.17623176733485388"/>
                </c:manualLayout>
              </c:layout>
              <c:tx>
                <c:rich>
                  <a:bodyPr/>
                  <a:lstStyle/>
                  <a:p>
                    <a:fld id="{D155B9F8-DB5A-439C-9D46-D3F5C4939D6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F5F-44FB-A11B-2142B539FEF1}"/>
                </c:ext>
              </c:extLst>
            </c:dLbl>
            <c:dLbl>
              <c:idx val="7"/>
              <c:layout>
                <c:manualLayout>
                  <c:x val="1.6181998737233555E-3"/>
                  <c:y val="-0.15028698311536234"/>
                </c:manualLayout>
              </c:layout>
              <c:tx>
                <c:rich>
                  <a:bodyPr/>
                  <a:lstStyle/>
                  <a:p>
                    <a:fld id="{2E59E6B3-D30E-42AC-ADD1-61062B4C2142}"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3366387488711057"/>
                      <c:h val="4.1911270307394818E-2"/>
                    </c:manualLayout>
                  </c15:layout>
                  <c15:dlblFieldTable/>
                  <c15:showDataLabelsRange val="1"/>
                </c:ext>
                <c:ext xmlns:c16="http://schemas.microsoft.com/office/drawing/2014/chart" uri="{C3380CC4-5D6E-409C-BE32-E72D297353CC}">
                  <c16:uniqueId val="{00000007-DF5F-44FB-A11B-2142B539FEF1}"/>
                </c:ext>
              </c:extLst>
            </c:dLbl>
            <c:dLbl>
              <c:idx val="8"/>
              <c:layout>
                <c:manualLayout>
                  <c:x val="0"/>
                  <c:y val="2.7303759157911854E-2"/>
                </c:manualLayout>
              </c:layout>
              <c:tx>
                <c:rich>
                  <a:bodyPr/>
                  <a:lstStyle/>
                  <a:p>
                    <a:fld id="{BBA6AB84-696F-4BE5-9F2F-1D8AC45764A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F5F-44FB-A11B-2142B539FEF1}"/>
                </c:ext>
              </c:extLst>
            </c:dLbl>
            <c:dLbl>
              <c:idx val="9"/>
              <c:layout>
                <c:manualLayout>
                  <c:x val="-0.14907400865544532"/>
                  <c:y val="-3.1025359090523412E-3"/>
                </c:manualLayout>
              </c:layout>
              <c:tx>
                <c:rich>
                  <a:bodyPr/>
                  <a:lstStyle/>
                  <a:p>
                    <a:fld id="{FD413941-378B-4FCF-93C4-6868DA5DE879}"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F5F-44FB-A11B-2142B539FEF1}"/>
                </c:ext>
              </c:extLst>
            </c:dLbl>
            <c:dLbl>
              <c:idx val="10"/>
              <c:layout>
                <c:manualLayout>
                  <c:x val="-7.7388159763895056E-2"/>
                  <c:y val="3.4129698947389923E-2"/>
                </c:manualLayout>
              </c:layout>
              <c:tx>
                <c:rich>
                  <a:bodyPr/>
                  <a:lstStyle/>
                  <a:p>
                    <a:fld id="{BF298407-CF29-4105-8E5E-5E7232011305}"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F5F-44FB-A11B-2142B539FEF1}"/>
                </c:ext>
              </c:extLst>
            </c:dLbl>
            <c:dLbl>
              <c:idx val="11"/>
              <c:layout>
                <c:manualLayout>
                  <c:x val="-5.2973809371611148E-2"/>
                  <c:y val="1.8876947628129841E-2"/>
                </c:manualLayout>
              </c:layout>
              <c:tx>
                <c:rich>
                  <a:bodyPr/>
                  <a:lstStyle/>
                  <a:p>
                    <a:fld id="{239AEB42-CB9B-4136-975F-DDF97B86F5FE}"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F5F-44FB-A11B-2142B539FEF1}"/>
                </c:ext>
              </c:extLst>
            </c:dLbl>
            <c:dLbl>
              <c:idx val="12"/>
              <c:layout>
                <c:manualLayout>
                  <c:x val="-4.1015798038114018E-2"/>
                  <c:y val="1.7261120365151331E-2"/>
                </c:manualLayout>
              </c:layout>
              <c:tx>
                <c:rich>
                  <a:bodyPr/>
                  <a:lstStyle/>
                  <a:p>
                    <a:fld id="{93E2D553-8CE5-44CE-B529-68657CC12FCC}"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F5F-44FB-A11B-2142B539FEF1}"/>
                </c:ext>
              </c:extLst>
            </c:dLbl>
            <c:dLbl>
              <c:idx val="13"/>
              <c:layout>
                <c:manualLayout>
                  <c:x val="-2.3648413747780907E-2"/>
                  <c:y val="-1.9155377848643081E-2"/>
                </c:manualLayout>
              </c:layout>
              <c:tx>
                <c:rich>
                  <a:bodyPr/>
                  <a:lstStyle/>
                  <a:p>
                    <a:fld id="{064BD2F5-C5E8-4804-9BE0-91FE7B1DA9B1}"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F5F-44FB-A11B-2142B539FEF1}"/>
                </c:ext>
              </c:extLst>
            </c:dLbl>
            <c:dLbl>
              <c:idx val="14"/>
              <c:layout>
                <c:manualLayout>
                  <c:x val="-1.6807914831674131E-4"/>
                  <c:y val="-2.2090156637386234E-2"/>
                </c:manualLayout>
              </c:layout>
              <c:tx>
                <c:rich>
                  <a:bodyPr/>
                  <a:lstStyle/>
                  <a:p>
                    <a:fld id="{A82E2414-F2B0-42E0-BD1C-A50DEA34753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F5F-44FB-A11B-2142B539FEF1}"/>
                </c:ext>
              </c:extLst>
            </c:dLbl>
            <c:dLbl>
              <c:idx val="15"/>
              <c:layout>
                <c:manualLayout>
                  <c:x val="-9.6050434398387303E-3"/>
                  <c:y val="-4.9664262471547836E-2"/>
                </c:manualLayout>
              </c:layout>
              <c:tx>
                <c:rich>
                  <a:bodyPr/>
                  <a:lstStyle/>
                  <a:p>
                    <a:fld id="{BD573AB0-3015-4D3B-8446-DC9A1AEA49DA}"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F5F-44FB-A11B-2142B539FEF1}"/>
                </c:ext>
              </c:extLst>
            </c:dLbl>
            <c:dLbl>
              <c:idx val="16"/>
              <c:layout>
                <c:manualLayout>
                  <c:x val="-1.0177690079433168E-2"/>
                  <c:y val="-1.6857066467739858E-2"/>
                </c:manualLayout>
              </c:layout>
              <c:tx>
                <c:rich>
                  <a:bodyPr/>
                  <a:lstStyle/>
                  <a:p>
                    <a:fld id="{EFCCC8FF-E2A3-45F5-88DD-E824D36E1A2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F5F-44FB-A11B-2142B539FEF1}"/>
                </c:ext>
              </c:extLst>
            </c:dLbl>
            <c:dLbl>
              <c:idx val="17"/>
              <c:layout>
                <c:manualLayout>
                  <c:x val="-5.7505638151247124E-2"/>
                  <c:y val="-2.3313385639641006E-2"/>
                </c:manualLayout>
              </c:layout>
              <c:tx>
                <c:rich>
                  <a:bodyPr/>
                  <a:lstStyle/>
                  <a:p>
                    <a:fld id="{5A057A37-B70D-402B-BEB2-FA543FDE806D}"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DF5F-44FB-A11B-2142B539FEF1}"/>
                </c:ext>
              </c:extLst>
            </c:dLbl>
            <c:dLbl>
              <c:idx val="18"/>
              <c:layout>
                <c:manualLayout>
                  <c:x val="1.4441629574302856E-3"/>
                  <c:y val="3.2044910755736025E-2"/>
                </c:manualLayout>
              </c:layout>
              <c:tx>
                <c:rich>
                  <a:bodyPr/>
                  <a:lstStyle/>
                  <a:p>
                    <a:fld id="{F7DA1811-E9E4-4066-8EE6-2E2E48EB26E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F5F-44FB-A11B-2142B539FEF1}"/>
                </c:ext>
              </c:extLst>
            </c:dLbl>
            <c:dLbl>
              <c:idx val="19"/>
              <c:layout>
                <c:manualLayout>
                  <c:x val="-0.16629265902053736"/>
                  <c:y val="-0.13398988370198806"/>
                </c:manualLayout>
              </c:layout>
              <c:tx>
                <c:rich>
                  <a:bodyPr/>
                  <a:lstStyle/>
                  <a:p>
                    <a:fld id="{E0A4A79D-45F2-4BF8-900C-856C4E569E53}"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4499793961641574"/>
                      <c:h val="8.7417535570581378E-2"/>
                    </c:manualLayout>
                  </c15:layout>
                  <c15:dlblFieldTable/>
                  <c15:showDataLabelsRange val="1"/>
                </c:ext>
                <c:ext xmlns:c16="http://schemas.microsoft.com/office/drawing/2014/chart" uri="{C3380CC4-5D6E-409C-BE32-E72D297353CC}">
                  <c16:uniqueId val="{00000013-DF5F-44FB-A11B-2142B539FEF1}"/>
                </c:ext>
              </c:extLst>
            </c:dLbl>
            <c:dLbl>
              <c:idx val="20"/>
              <c:layout>
                <c:manualLayout>
                  <c:x val="-0.2176572402160834"/>
                  <c:y val="3.3844610695720231E-3"/>
                </c:manualLayout>
              </c:layout>
              <c:tx>
                <c:rich>
                  <a:bodyPr/>
                  <a:lstStyle/>
                  <a:p>
                    <a:fld id="{CF29C70C-AD32-4AEC-847F-D754952A2F61}"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1422009974643191"/>
                      <c:h val="3.963595704423549E-2"/>
                    </c:manualLayout>
                  </c15:layout>
                  <c15:dlblFieldTable/>
                  <c15:showDataLabelsRange val="1"/>
                </c:ext>
                <c:ext xmlns:c16="http://schemas.microsoft.com/office/drawing/2014/chart" uri="{C3380CC4-5D6E-409C-BE32-E72D297353CC}">
                  <c16:uniqueId val="{00000014-DF5F-44FB-A11B-2142B539FEF1}"/>
                </c:ext>
              </c:extLst>
            </c:dLbl>
            <c:dLbl>
              <c:idx val="21"/>
              <c:layout>
                <c:manualLayout>
                  <c:x val="-3.6378271445441424E-2"/>
                  <c:y val="2.2920787378917229E-2"/>
                </c:manualLayout>
              </c:layout>
              <c:tx>
                <c:rich>
                  <a:bodyPr/>
                  <a:lstStyle/>
                  <a:p>
                    <a:fld id="{0A8DA8A7-D3F8-4FE5-9F04-E218291A486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DF5F-44FB-A11B-2142B539FEF1}"/>
                </c:ext>
              </c:extLst>
            </c:dLbl>
            <c:dLbl>
              <c:idx val="22"/>
              <c:layout>
                <c:manualLayout>
                  <c:x val="-2.8385470111350015E-2"/>
                  <c:y val="-1.5770916779071147E-2"/>
                </c:manualLayout>
              </c:layout>
              <c:tx>
                <c:rich>
                  <a:bodyPr/>
                  <a:lstStyle/>
                  <a:p>
                    <a:fld id="{1EDAFE10-CC09-42D3-8127-DD9EFF41EDF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F5F-44FB-A11B-2142B539FEF1}"/>
                </c:ext>
              </c:extLst>
            </c:dLbl>
            <c:dLbl>
              <c:idx val="23"/>
              <c:layout>
                <c:manualLayout>
                  <c:x val="3.965209999405625E-3"/>
                  <c:y val="-1.6834349357698074E-2"/>
                </c:manualLayout>
              </c:layout>
              <c:tx>
                <c:rich>
                  <a:bodyPr/>
                  <a:lstStyle/>
                  <a:p>
                    <a:fld id="{2647E48C-B3E2-4480-AC92-0CCE738A4E0A}"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DF5F-44FB-A11B-2142B539FEF1}"/>
                </c:ext>
              </c:extLst>
            </c:dLbl>
            <c:dLbl>
              <c:idx val="24"/>
              <c:layout>
                <c:manualLayout>
                  <c:x val="-1.6122421057472227E-3"/>
                  <c:y val="2.804320444835964E-2"/>
                </c:manualLayout>
              </c:layout>
              <c:tx>
                <c:rich>
                  <a:bodyPr/>
                  <a:lstStyle/>
                  <a:p>
                    <a:fld id="{4839E743-075B-4857-8408-DA7EBE358444}"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DF5F-44FB-A11B-2142B539FEF1}"/>
                </c:ext>
              </c:extLst>
            </c:dLbl>
            <c:dLbl>
              <c:idx val="25"/>
              <c:layout>
                <c:manualLayout>
                  <c:x val="-6.6942742625544893E-2"/>
                  <c:y val="4.6817439672966726E-2"/>
                </c:manualLayout>
              </c:layout>
              <c:tx>
                <c:rich>
                  <a:bodyPr/>
                  <a:lstStyle/>
                  <a:p>
                    <a:fld id="{C49A880A-BDF4-407D-918C-C90C5094743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DF5F-44FB-A11B-2142B539FEF1}"/>
                </c:ext>
              </c:extLst>
            </c:dLbl>
            <c:dLbl>
              <c:idx val="26"/>
              <c:layout>
                <c:manualLayout>
                  <c:x val="-4.9276348474194591E-2"/>
                  <c:y val="1.9300223695576563E-2"/>
                </c:manualLayout>
              </c:layout>
              <c:tx>
                <c:rich>
                  <a:bodyPr/>
                  <a:lstStyle/>
                  <a:p>
                    <a:fld id="{E2775266-5239-4F0E-A307-B90216EFC32A}"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DF5F-44FB-A11B-2142B539FEF1}"/>
                </c:ext>
              </c:extLst>
            </c:dLbl>
            <c:dLbl>
              <c:idx val="27"/>
              <c:layout>
                <c:manualLayout>
                  <c:x val="-0.22954684235493605"/>
                  <c:y val="1.2878271433738948E-2"/>
                </c:manualLayout>
              </c:layout>
              <c:tx>
                <c:rich>
                  <a:bodyPr/>
                  <a:lstStyle/>
                  <a:p>
                    <a:fld id="{1B81C8E7-9EA9-4BF4-8E09-7162949D4FBC}"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232407205934514"/>
                      <c:h val="3.5085330517916832E-2"/>
                    </c:manualLayout>
                  </c15:layout>
                  <c15:dlblFieldTable/>
                  <c15:showDataLabelsRange val="1"/>
                </c:ext>
                <c:ext xmlns:c16="http://schemas.microsoft.com/office/drawing/2014/chart" uri="{C3380CC4-5D6E-409C-BE32-E72D297353CC}">
                  <c16:uniqueId val="{0000001B-DF5F-44FB-A11B-2142B539FEF1}"/>
                </c:ext>
              </c:extLst>
            </c:dLbl>
            <c:dLbl>
              <c:idx val="28"/>
              <c:layout>
                <c:manualLayout>
                  <c:x val="-0.20771295445854127"/>
                  <c:y val="-2.544025079689486E-3"/>
                </c:manualLayout>
              </c:layout>
              <c:tx>
                <c:rich>
                  <a:bodyPr/>
                  <a:lstStyle/>
                  <a:p>
                    <a:fld id="{E0153580-C9DD-444A-88E4-A5F165A4D91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610238613513842"/>
                      <c:h val="5.0353153979484311E-2"/>
                    </c:manualLayout>
                  </c15:layout>
                  <c15:dlblFieldTable/>
                  <c15:showDataLabelsRange val="1"/>
                </c:ext>
                <c:ext xmlns:c16="http://schemas.microsoft.com/office/drawing/2014/chart" uri="{C3380CC4-5D6E-409C-BE32-E72D297353CC}">
                  <c16:uniqueId val="{0000001C-DF5F-44FB-A11B-2142B539FEF1}"/>
                </c:ext>
              </c:extLst>
            </c:dLbl>
            <c:dLbl>
              <c:idx val="29"/>
              <c:layout>
                <c:manualLayout>
                  <c:x val="-1.0827717611330357E-3"/>
                  <c:y val="2.4445357875060851E-2"/>
                </c:manualLayout>
              </c:layout>
              <c:tx>
                <c:rich>
                  <a:bodyPr/>
                  <a:lstStyle/>
                  <a:p>
                    <a:fld id="{092E9116-615F-46C7-A8B9-6C08DD45A63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DF5F-44FB-A11B-2142B539FEF1}"/>
                </c:ext>
              </c:extLst>
            </c:dLbl>
            <c:dLbl>
              <c:idx val="30"/>
              <c:layout>
                <c:manualLayout>
                  <c:x val="-1.4043230125166397E-2"/>
                  <c:y val="-1.6609508217283572E-2"/>
                </c:manualLayout>
              </c:layout>
              <c:tx>
                <c:rich>
                  <a:bodyPr/>
                  <a:lstStyle/>
                  <a:p>
                    <a:fld id="{9AA57939-9A05-423C-B5D6-197B51FA1552}"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DF5F-44FB-A11B-2142B539FEF1}"/>
                </c:ext>
              </c:extLst>
            </c:dLbl>
            <c:dLbl>
              <c:idx val="31"/>
              <c:layout>
                <c:manualLayout>
                  <c:x val="-8.2479339862486373E-2"/>
                  <c:y val="1.1388067847658672E-2"/>
                </c:manualLayout>
              </c:layout>
              <c:tx>
                <c:rich>
                  <a:bodyPr/>
                  <a:lstStyle/>
                  <a:p>
                    <a:fld id="{EF406617-5AA5-4A03-B384-7821DB3BB6A5}"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DF5F-44FB-A11B-2142B539FEF1}"/>
                </c:ext>
              </c:extLst>
            </c:dLbl>
            <c:dLbl>
              <c:idx val="32"/>
              <c:layout>
                <c:manualLayout>
                  <c:x val="-3.8694090903483629E-2"/>
                  <c:y val="2.1586885276458492E-2"/>
                </c:manualLayout>
              </c:layout>
              <c:tx>
                <c:rich>
                  <a:bodyPr/>
                  <a:lstStyle/>
                  <a:p>
                    <a:fld id="{0F8A204F-8EF1-4AEE-8A0A-2638E8B2A9E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DF5F-44FB-A11B-2142B539FEF1}"/>
                </c:ext>
              </c:extLst>
            </c:dLbl>
            <c:dLbl>
              <c:idx val="33"/>
              <c:layout>
                <c:manualLayout>
                  <c:x val="-1.4345113733089882E-2"/>
                  <c:y val="1.1262444170760438E-3"/>
                </c:manualLayout>
              </c:layout>
              <c:tx>
                <c:rich>
                  <a:bodyPr/>
                  <a:lstStyle/>
                  <a:p>
                    <a:fld id="{DF58138D-A63B-46A6-9807-C6ACC2A1B49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0868194608878765"/>
                      <c:h val="3.2810017254757504E-2"/>
                    </c:manualLayout>
                  </c15:layout>
                  <c15:dlblFieldTable/>
                  <c15:showDataLabelsRange val="1"/>
                </c:ext>
                <c:ext xmlns:c16="http://schemas.microsoft.com/office/drawing/2014/chart" uri="{C3380CC4-5D6E-409C-BE32-E72D297353CC}">
                  <c16:uniqueId val="{00000021-DF5F-44FB-A11B-2142B539FEF1}"/>
                </c:ext>
              </c:extLst>
            </c:dLbl>
            <c:dLbl>
              <c:idx val="34"/>
              <c:layout>
                <c:manualLayout>
                  <c:x val="-0.15060578584781983"/>
                  <c:y val="-0.1901849269839076"/>
                </c:manualLayout>
              </c:layout>
              <c:tx>
                <c:rich>
                  <a:bodyPr/>
                  <a:lstStyle/>
                  <a:p>
                    <a:fld id="{6FAAECC2-38A4-4F2D-90A4-68D6E537C373}"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DF5F-44FB-A11B-2142B539FEF1}"/>
                </c:ext>
              </c:extLst>
            </c:dLbl>
            <c:dLbl>
              <c:idx val="35"/>
              <c:layout>
                <c:manualLayout>
                  <c:x val="-5.2412938085192994E-3"/>
                  <c:y val="-1.8953253818270493E-2"/>
                </c:manualLayout>
              </c:layout>
              <c:tx>
                <c:rich>
                  <a:bodyPr/>
                  <a:lstStyle/>
                  <a:p>
                    <a:fld id="{7CF65AE9-BF82-42CF-862A-11141482B4FA}"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DF5F-44FB-A11B-2142B539FEF1}"/>
                </c:ext>
              </c:extLst>
            </c:dLbl>
            <c:dLbl>
              <c:idx val="36"/>
              <c:layout>
                <c:manualLayout>
                  <c:x val="-1.0650666765355341E-2"/>
                  <c:y val="2.0961873505306273E-3"/>
                </c:manualLayout>
              </c:layout>
              <c:tx>
                <c:rich>
                  <a:bodyPr/>
                  <a:lstStyle/>
                  <a:p>
                    <a:fld id="{AC97D372-0300-423C-8260-019A668FFF75}"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DF5F-44FB-A11B-2142B539FEF1}"/>
                </c:ext>
              </c:extLst>
            </c:dLbl>
            <c:dLbl>
              <c:idx val="37"/>
              <c:layout>
                <c:manualLayout>
                  <c:x val="-1.1758811608928185E-2"/>
                  <c:y val="-1.5245704961436249E-3"/>
                </c:manualLayout>
              </c:layout>
              <c:tx>
                <c:rich>
                  <a:bodyPr/>
                  <a:lstStyle/>
                  <a:p>
                    <a:fld id="{9AFA584F-35DB-4CDA-ABD6-56D94F36F052}"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DF5F-44FB-A11B-2142B539FEF1}"/>
                </c:ext>
              </c:extLst>
            </c:dLbl>
            <c:dLbl>
              <c:idx val="38"/>
              <c:layout>
                <c:manualLayout>
                  <c:x val="-0.11497412786687795"/>
                  <c:y val="-1.825601328698525E-2"/>
                </c:manualLayout>
              </c:layout>
              <c:tx>
                <c:rich>
                  <a:bodyPr/>
                  <a:lstStyle/>
                  <a:p>
                    <a:fld id="{00B32CD1-2C6F-4E32-8FBC-80847DF8A1A4}"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DF5F-44FB-A11B-2142B539FEF1}"/>
                </c:ext>
              </c:extLst>
            </c:dLbl>
            <c:dLbl>
              <c:idx val="39"/>
              <c:layout>
                <c:manualLayout>
                  <c:x val="-0.11789981249151901"/>
                  <c:y val="-1.6782896074269804E-2"/>
                </c:manualLayout>
              </c:layout>
              <c:tx>
                <c:rich>
                  <a:bodyPr/>
                  <a:lstStyle/>
                  <a:p>
                    <a:fld id="{7D7BC843-E6FE-4729-9959-0CF6FE929BB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21910522733152782"/>
                      <c:h val="2.8259390728438853E-2"/>
                    </c:manualLayout>
                  </c15:layout>
                  <c15:dlblFieldTable/>
                  <c15:showDataLabelsRange val="1"/>
                </c:ext>
                <c:ext xmlns:c16="http://schemas.microsoft.com/office/drawing/2014/chart" uri="{C3380CC4-5D6E-409C-BE32-E72D297353CC}">
                  <c16:uniqueId val="{00000027-DF5F-44FB-A11B-2142B539FEF1}"/>
                </c:ext>
              </c:extLst>
            </c:dLbl>
            <c:dLbl>
              <c:idx val="40"/>
              <c:layout>
                <c:manualLayout>
                  <c:x val="-1.6554184007276046E-3"/>
                  <c:y val="2.2754001075276542E-3"/>
                </c:manualLayout>
              </c:layout>
              <c:tx>
                <c:rich>
                  <a:bodyPr/>
                  <a:lstStyle/>
                  <a:p>
                    <a:fld id="{DBE85636-76D8-42DE-AEBE-D935B5D27D0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DF5F-44FB-A11B-2142B539FEF1}"/>
                </c:ext>
              </c:extLst>
            </c:dLbl>
            <c:dLbl>
              <c:idx val="41"/>
              <c:layout>
                <c:manualLayout>
                  <c:x val="-8.0612666420723983E-2"/>
                  <c:y val="2.0477819368433951E-2"/>
                </c:manualLayout>
              </c:layout>
              <c:tx>
                <c:rich>
                  <a:bodyPr/>
                  <a:lstStyle/>
                  <a:p>
                    <a:fld id="{D6CECE64-AD9B-4A26-B38C-C33F00EA086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DF5F-44FB-A11B-2142B539FEF1}"/>
                </c:ext>
              </c:extLst>
            </c:dLbl>
            <c:dLbl>
              <c:idx val="42"/>
              <c:layout>
                <c:manualLayout>
                  <c:x val="1.8547583080723972E-3"/>
                  <c:y val="-0.14978963373611226"/>
                </c:manualLayout>
              </c:layout>
              <c:tx>
                <c:rich>
                  <a:bodyPr/>
                  <a:lstStyle/>
                  <a:p>
                    <a:fld id="{4630B06C-127A-4347-BC6D-4494DD3A5F9B}"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DF5F-44FB-A11B-2142B539FEF1}"/>
                </c:ext>
              </c:extLst>
            </c:dLbl>
            <c:dLbl>
              <c:idx val="43"/>
              <c:layout>
                <c:manualLayout>
                  <c:x val="-9.0958435246211417E-2"/>
                  <c:y val="5.2903877694186148E-2"/>
                </c:manualLayout>
              </c:layout>
              <c:tx>
                <c:rich>
                  <a:bodyPr/>
                  <a:lstStyle/>
                  <a:p>
                    <a:fld id="{EC9D8C40-9D41-48AE-B1F2-DED611D64906}"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DF5F-44FB-A11B-2142B539FEF1}"/>
                </c:ext>
              </c:extLst>
            </c:dLbl>
            <c:dLbl>
              <c:idx val="44"/>
              <c:layout>
                <c:manualLayout>
                  <c:x val="-9.4624775567375766E-2"/>
                  <c:y val="2.0241527537311881E-2"/>
                </c:manualLayout>
              </c:layout>
              <c:tx>
                <c:rich>
                  <a:bodyPr/>
                  <a:lstStyle/>
                  <a:p>
                    <a:fld id="{9129A486-E4BC-4A7B-8874-ED04C7B1006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DF5F-44FB-A11B-2142B539FEF1}"/>
                </c:ext>
              </c:extLst>
            </c:dLbl>
            <c:dLbl>
              <c:idx val="45"/>
              <c:layout>
                <c:manualLayout>
                  <c:x val="-9.9843780314525284E-3"/>
                  <c:y val="1.2687603040054058E-2"/>
                </c:manualLayout>
              </c:layout>
              <c:tx>
                <c:rich>
                  <a:bodyPr/>
                  <a:lstStyle/>
                  <a:p>
                    <a:fld id="{6D005AD5-869B-4EB1-8BBB-89665610A028}"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DF5F-44FB-A11B-2142B539FEF1}"/>
                </c:ext>
              </c:extLst>
            </c:dLbl>
            <c:dLbl>
              <c:idx val="46"/>
              <c:layout>
                <c:manualLayout>
                  <c:x val="-0.16957223506296448"/>
                  <c:y val="4.1862779723833725E-2"/>
                </c:manualLayout>
              </c:layout>
              <c:tx>
                <c:rich>
                  <a:bodyPr/>
                  <a:lstStyle/>
                  <a:p>
                    <a:fld id="{0A480DCD-8BB6-4A3D-AF64-DA121E52618C}"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DF5F-44FB-A11B-2142B539FEF1}"/>
                </c:ext>
              </c:extLst>
            </c:dLbl>
            <c:spPr>
              <a:noFill/>
              <a:ln>
                <a:noFill/>
              </a:ln>
              <a:effectLst/>
            </c:spPr>
            <c:txPr>
              <a:bodyPr rot="0" spcFirstLastPara="1" vertOverflow="ellipsis" vert="horz" wrap="square" anchor="ctr" anchorCtr="1"/>
              <a:lstStyle/>
              <a:p>
                <a:pPr>
                  <a:defRPr lang="ja-JP"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集計!$F$2:$F$48</c:f>
              <c:numCache>
                <c:formatCode>General</c:formatCode>
                <c:ptCount val="47"/>
                <c:pt idx="0">
                  <c:v>161.4</c:v>
                </c:pt>
                <c:pt idx="1">
                  <c:v>153.5</c:v>
                </c:pt>
                <c:pt idx="2">
                  <c:v>159.69999999999999</c:v>
                </c:pt>
                <c:pt idx="3">
                  <c:v>145.69999999999999</c:v>
                </c:pt>
                <c:pt idx="4">
                  <c:v>160.19999999999999</c:v>
                </c:pt>
                <c:pt idx="5">
                  <c:v>97.4</c:v>
                </c:pt>
                <c:pt idx="6">
                  <c:v>133.80000000000001</c:v>
                </c:pt>
                <c:pt idx="7">
                  <c:v>84</c:v>
                </c:pt>
                <c:pt idx="8">
                  <c:v>83.9</c:v>
                </c:pt>
                <c:pt idx="9">
                  <c:v>105.4</c:v>
                </c:pt>
                <c:pt idx="10">
                  <c:v>94.8</c:v>
                </c:pt>
                <c:pt idx="11">
                  <c:v>139.19999999999999</c:v>
                </c:pt>
                <c:pt idx="12">
                  <c:v>146.6</c:v>
                </c:pt>
                <c:pt idx="13">
                  <c:v>147</c:v>
                </c:pt>
                <c:pt idx="14">
                  <c:v>136.19999999999999</c:v>
                </c:pt>
                <c:pt idx="15">
                  <c:v>176.3</c:v>
                </c:pt>
                <c:pt idx="16">
                  <c:v>161.69999999999999</c:v>
                </c:pt>
                <c:pt idx="17">
                  <c:v>168.6</c:v>
                </c:pt>
                <c:pt idx="18">
                  <c:v>161.4</c:v>
                </c:pt>
                <c:pt idx="19">
                  <c:v>115.1</c:v>
                </c:pt>
                <c:pt idx="20">
                  <c:v>141.19999999999999</c:v>
                </c:pt>
                <c:pt idx="21">
                  <c:v>118.8</c:v>
                </c:pt>
                <c:pt idx="22">
                  <c:v>101.8</c:v>
                </c:pt>
                <c:pt idx="23">
                  <c:v>120.2</c:v>
                </c:pt>
                <c:pt idx="24">
                  <c:v>129.80000000000001</c:v>
                </c:pt>
                <c:pt idx="25">
                  <c:v>127.9</c:v>
                </c:pt>
                <c:pt idx="26">
                  <c:v>87</c:v>
                </c:pt>
                <c:pt idx="27">
                  <c:v>120.5</c:v>
                </c:pt>
                <c:pt idx="28">
                  <c:v>120.9</c:v>
                </c:pt>
                <c:pt idx="29">
                  <c:v>142.6</c:v>
                </c:pt>
                <c:pt idx="30">
                  <c:v>133.19999999999999</c:v>
                </c:pt>
                <c:pt idx="31">
                  <c:v>130.1</c:v>
                </c:pt>
                <c:pt idx="32">
                  <c:v>102.5</c:v>
                </c:pt>
                <c:pt idx="33">
                  <c:v>151.69999999999999</c:v>
                </c:pt>
                <c:pt idx="34">
                  <c:v>115.9</c:v>
                </c:pt>
                <c:pt idx="35">
                  <c:v>156.9</c:v>
                </c:pt>
                <c:pt idx="36">
                  <c:v>154.6</c:v>
                </c:pt>
                <c:pt idx="37">
                  <c:v>158</c:v>
                </c:pt>
                <c:pt idx="38">
                  <c:v>132.1</c:v>
                </c:pt>
                <c:pt idx="39">
                  <c:v>147.5</c:v>
                </c:pt>
                <c:pt idx="40">
                  <c:v>142.5</c:v>
                </c:pt>
                <c:pt idx="41">
                  <c:v>125.4</c:v>
                </c:pt>
                <c:pt idx="42">
                  <c:v>118.9</c:v>
                </c:pt>
                <c:pt idx="43">
                  <c:v>110.8</c:v>
                </c:pt>
                <c:pt idx="44">
                  <c:v>91.4</c:v>
                </c:pt>
                <c:pt idx="45">
                  <c:v>146.1</c:v>
                </c:pt>
                <c:pt idx="46">
                  <c:v>116.8</c:v>
                </c:pt>
              </c:numCache>
            </c:numRef>
          </c:xVal>
          <c:yVal>
            <c:numRef>
              <c:f>集計!$E$2:$E$48</c:f>
              <c:numCache>
                <c:formatCode>General</c:formatCode>
                <c:ptCount val="47"/>
                <c:pt idx="0">
                  <c:v>-10.8</c:v>
                </c:pt>
                <c:pt idx="1">
                  <c:v>-4.5</c:v>
                </c:pt>
                <c:pt idx="2">
                  <c:v>15.9</c:v>
                </c:pt>
                <c:pt idx="3">
                  <c:v>-0.6</c:v>
                </c:pt>
                <c:pt idx="4">
                  <c:v>-24.3</c:v>
                </c:pt>
                <c:pt idx="5">
                  <c:v>6.5</c:v>
                </c:pt>
                <c:pt idx="6">
                  <c:v>-4.0999999999999996</c:v>
                </c:pt>
                <c:pt idx="7">
                  <c:v>14.4</c:v>
                </c:pt>
                <c:pt idx="8">
                  <c:v>-6.8</c:v>
                </c:pt>
                <c:pt idx="9">
                  <c:v>13.6</c:v>
                </c:pt>
                <c:pt idx="10">
                  <c:v>1</c:v>
                </c:pt>
                <c:pt idx="11">
                  <c:v>-2.2999999999999998</c:v>
                </c:pt>
                <c:pt idx="12">
                  <c:v>-7.3</c:v>
                </c:pt>
                <c:pt idx="13">
                  <c:v>-23.1</c:v>
                </c:pt>
                <c:pt idx="14">
                  <c:v>20.5</c:v>
                </c:pt>
                <c:pt idx="15">
                  <c:v>19.3</c:v>
                </c:pt>
                <c:pt idx="16">
                  <c:v>17.399999999999999</c:v>
                </c:pt>
                <c:pt idx="17">
                  <c:v>66.900000000000006</c:v>
                </c:pt>
                <c:pt idx="18">
                  <c:v>15.5</c:v>
                </c:pt>
                <c:pt idx="19">
                  <c:v>-1.4</c:v>
                </c:pt>
                <c:pt idx="20">
                  <c:v>-31.3</c:v>
                </c:pt>
                <c:pt idx="21">
                  <c:v>-8.1999999999999993</c:v>
                </c:pt>
                <c:pt idx="22">
                  <c:v>1.1000000000000001</c:v>
                </c:pt>
                <c:pt idx="23">
                  <c:v>5.4</c:v>
                </c:pt>
                <c:pt idx="24">
                  <c:v>-7.3</c:v>
                </c:pt>
                <c:pt idx="25">
                  <c:v>-15</c:v>
                </c:pt>
                <c:pt idx="26">
                  <c:v>-42.8</c:v>
                </c:pt>
                <c:pt idx="27">
                  <c:v>-59</c:v>
                </c:pt>
                <c:pt idx="28">
                  <c:v>-53.3</c:v>
                </c:pt>
                <c:pt idx="29">
                  <c:v>-29.9</c:v>
                </c:pt>
                <c:pt idx="30">
                  <c:v>46.7</c:v>
                </c:pt>
                <c:pt idx="31">
                  <c:v>-66.599999999999994</c:v>
                </c:pt>
                <c:pt idx="32">
                  <c:v>-13.3</c:v>
                </c:pt>
                <c:pt idx="33">
                  <c:v>-29.5</c:v>
                </c:pt>
                <c:pt idx="34">
                  <c:v>-1.5</c:v>
                </c:pt>
                <c:pt idx="35">
                  <c:v>88.3</c:v>
                </c:pt>
                <c:pt idx="36">
                  <c:v>82.4</c:v>
                </c:pt>
                <c:pt idx="37">
                  <c:v>-14.9</c:v>
                </c:pt>
                <c:pt idx="38">
                  <c:v>9.6</c:v>
                </c:pt>
                <c:pt idx="39">
                  <c:v>10.7</c:v>
                </c:pt>
                <c:pt idx="40">
                  <c:v>-70.7</c:v>
                </c:pt>
                <c:pt idx="41">
                  <c:v>3.1</c:v>
                </c:pt>
                <c:pt idx="42">
                  <c:v>8.6999999999999993</c:v>
                </c:pt>
                <c:pt idx="43">
                  <c:v>3.9</c:v>
                </c:pt>
                <c:pt idx="44">
                  <c:v>-23</c:v>
                </c:pt>
                <c:pt idx="45">
                  <c:v>-42.3</c:v>
                </c:pt>
                <c:pt idx="46">
                  <c:v>-23.7</c:v>
                </c:pt>
              </c:numCache>
            </c:numRef>
          </c:yVal>
          <c:smooth val="0"/>
          <c:extLst>
            <c:ext xmlns:c15="http://schemas.microsoft.com/office/drawing/2012/chart" uri="{02D57815-91ED-43cb-92C2-25804820EDAC}">
              <c15:datalabelsRange>
                <c15:f>集計!$B$2:$B$48</c15:f>
                <c15:dlblRangeCache>
                  <c:ptCount val="47"/>
                  <c:pt idx="0">
                    <c:v>結婚・出産・子育てに関する支援</c:v>
                  </c:pt>
                  <c:pt idx="1">
                    <c:v>就学前教育・保育の内容</c:v>
                  </c:pt>
                  <c:pt idx="2">
                    <c:v>義務教育の内容</c:v>
                  </c:pt>
                  <c:pt idx="3">
                    <c:v>特別支援教育の内容</c:v>
                  </c:pt>
                  <c:pt idx="4">
                    <c:v>教育を支える体制や学習環境</c:v>
                  </c:pt>
                  <c:pt idx="5">
                    <c:v>生涯学習の機会や環境</c:v>
                  </c:pt>
                  <c:pt idx="6">
                    <c:v>青少年の健全な育成</c:v>
                  </c:pt>
                  <c:pt idx="7">
                    <c:v>スポーツ・レクリエーション活動の機会や環境</c:v>
                  </c:pt>
                  <c:pt idx="8">
                    <c:v>文化・芸術に接する機会</c:v>
                  </c:pt>
                  <c:pt idx="9">
                    <c:v>人権に関する教育や啓発</c:v>
                  </c:pt>
                  <c:pt idx="10">
                    <c:v>男女共同参画の推進</c:v>
                  </c:pt>
                  <c:pt idx="11">
                    <c:v>地域福祉の推進</c:v>
                  </c:pt>
                  <c:pt idx="12">
                    <c:v>障がい者に対する支援</c:v>
                  </c:pt>
                  <c:pt idx="13">
                    <c:v>高齢者に対する支援</c:v>
                  </c:pt>
                  <c:pt idx="14">
                    <c:v>健康の保持・増進</c:v>
                  </c:pt>
                  <c:pt idx="15">
                    <c:v>安心できる医療体制</c:v>
                  </c:pt>
                  <c:pt idx="16">
                    <c:v>地域の防災体制</c:v>
                  </c:pt>
                  <c:pt idx="17">
                    <c:v>消防や救急・救命体制</c:v>
                  </c:pt>
                  <c:pt idx="18">
                    <c:v>防犯・交通安全対策の推進</c:v>
                  </c:pt>
                  <c:pt idx="19">
                    <c:v>消費生活に関する教育や消費者保護対策</c:v>
                  </c:pt>
                  <c:pt idx="20">
                    <c:v>就業機会の確保や働き方改革の推進</c:v>
                  </c:pt>
                  <c:pt idx="21">
                    <c:v>農業の振興</c:v>
                  </c:pt>
                  <c:pt idx="22">
                    <c:v>水産業の振興</c:v>
                  </c:pt>
                  <c:pt idx="23">
                    <c:v>工業の振興</c:v>
                  </c:pt>
                  <c:pt idx="24">
                    <c:v>地場産業の振興</c:v>
                  </c:pt>
                  <c:pt idx="25">
                    <c:v>商業・サービス業の振興</c:v>
                  </c:pt>
                  <c:pt idx="26">
                    <c:v>観光の振興</c:v>
                  </c:pt>
                  <c:pt idx="27">
                    <c:v>地域特性を生かした効果的な土地利用</c:v>
                  </c:pt>
                  <c:pt idx="28">
                    <c:v>加古川駅周辺の都心としての魅力</c:v>
                  </c:pt>
                  <c:pt idx="29">
                    <c:v>幹線道路の整備</c:v>
                  </c:pt>
                  <c:pt idx="30">
                    <c:v>鉄道の便利さ</c:v>
                  </c:pt>
                  <c:pt idx="31">
                    <c:v>バスの便利さ</c:v>
                  </c:pt>
                  <c:pt idx="32">
                    <c:v>景観や、まちなみの美しさ</c:v>
                  </c:pt>
                  <c:pt idx="33">
                    <c:v>生活に身近な道路の安全性や便利さ</c:v>
                  </c:pt>
                  <c:pt idx="34">
                    <c:v>良質な住宅供給の促進</c:v>
                  </c:pt>
                  <c:pt idx="35">
                    <c:v>水道水の供給</c:v>
                  </c:pt>
                  <c:pt idx="36">
                    <c:v>下水道の整備</c:v>
                  </c:pt>
                  <c:pt idx="37">
                    <c:v>大気や水質などの環境対策</c:v>
                  </c:pt>
                  <c:pt idx="38">
                    <c:v>地域の自然環境の保全</c:v>
                  </c:pt>
                  <c:pt idx="39">
                    <c:v>ごみの減量・不用品のリサイクルの推進</c:v>
                  </c:pt>
                  <c:pt idx="40">
                    <c:v>ポイ捨てやペットのふん害防止</c:v>
                  </c:pt>
                  <c:pt idx="41">
                    <c:v>公園・緑地の整備・管理</c:v>
                  </c:pt>
                  <c:pt idx="42">
                    <c:v>まちなみの緑化や河川敷等の活用</c:v>
                  </c:pt>
                  <c:pt idx="43">
                    <c:v>市民活動や行政との協働</c:v>
                  </c:pt>
                  <c:pt idx="44">
                    <c:v>シティプロモーションの推進</c:v>
                  </c:pt>
                  <c:pt idx="45">
                    <c:v>行政の効率化</c:v>
                  </c:pt>
                  <c:pt idx="46">
                    <c:v>近隣都市との広域的な連携</c:v>
                  </c:pt>
                </c15:dlblRangeCache>
              </c15:datalabelsRange>
            </c:ext>
            <c:ext xmlns:c16="http://schemas.microsoft.com/office/drawing/2014/chart" uri="{C3380CC4-5D6E-409C-BE32-E72D297353CC}">
              <c16:uniqueId val="{0000002F-DF5F-44FB-A11B-2142B539FEF1}"/>
            </c:ext>
          </c:extLst>
        </c:ser>
        <c:dLbls>
          <c:showLegendKey val="0"/>
          <c:showVal val="1"/>
          <c:showCatName val="0"/>
          <c:showSerName val="0"/>
          <c:showPercent val="0"/>
          <c:showBubbleSize val="0"/>
        </c:dLbls>
        <c:axId val="600108592"/>
        <c:axId val="600116080"/>
      </c:scatterChart>
      <c:valAx>
        <c:axId val="600108592"/>
        <c:scaling>
          <c:orientation val="minMax"/>
          <c:max val="180"/>
          <c:min val="8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00116080"/>
        <c:crossesAt val="-80"/>
        <c:crossBetween val="midCat"/>
      </c:valAx>
      <c:valAx>
        <c:axId val="600116080"/>
        <c:scaling>
          <c:orientation val="minMax"/>
          <c:max val="100"/>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00108592"/>
        <c:crossesAt val="-8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0.14660887891076299"/>
                  <c:y val="1.7776668652294561E-2"/>
                </c:manualLayout>
              </c:layout>
              <c:tx>
                <c:rich>
                  <a:bodyPr/>
                  <a:lstStyle/>
                  <a:p>
                    <a:fld id="{BBFE4462-C600-4482-809D-9AC5801F779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74E-4C6F-863C-48E0A3A5A714}"/>
                </c:ext>
              </c:extLst>
            </c:dLbl>
            <c:dLbl>
              <c:idx val="1"/>
              <c:layout>
                <c:manualLayout>
                  <c:x val="-6.8417476825022722E-2"/>
                  <c:y val="-5.3330005956883725E-2"/>
                </c:manualLayout>
              </c:layout>
              <c:tx>
                <c:rich>
                  <a:bodyPr/>
                  <a:lstStyle/>
                  <a:p>
                    <a:fld id="{A16B0C73-7609-4452-BE36-83821D1697E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74E-4C6F-863C-48E0A3A5A714}"/>
                </c:ext>
              </c:extLst>
            </c:dLbl>
            <c:dLbl>
              <c:idx val="2"/>
              <c:layout>
                <c:manualLayout>
                  <c:x val="-0.14269930880647597"/>
                  <c:y val="3.3013813211404182E-2"/>
                </c:manualLayout>
              </c:layout>
              <c:tx>
                <c:rich>
                  <a:bodyPr/>
                  <a:lstStyle/>
                  <a:p>
                    <a:fld id="{A7EEDF4A-EC2A-42C7-BB26-E0DC229A24A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74E-4C6F-863C-48E0A3A5A714}"/>
                </c:ext>
              </c:extLst>
            </c:dLbl>
            <c:dLbl>
              <c:idx val="3"/>
              <c:tx>
                <c:rich>
                  <a:bodyPr/>
                  <a:lstStyle/>
                  <a:p>
                    <a:fld id="{C77DA72F-030B-411D-B70E-FA451996BFB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E-4C6F-863C-48E0A3A5A714}"/>
                </c:ext>
              </c:extLst>
            </c:dLbl>
            <c:dLbl>
              <c:idx val="4"/>
              <c:layout>
                <c:manualLayout>
                  <c:x val="-4.1050486095013633E-2"/>
                  <c:y val="3.8092861397773965E-2"/>
                </c:manualLayout>
              </c:layout>
              <c:tx>
                <c:rich>
                  <a:bodyPr/>
                  <a:lstStyle/>
                  <a:p>
                    <a:fld id="{BCE8E19A-4BDA-4125-B792-081F633DB62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74E-4C6F-863C-48E0A3A5A714}"/>
                </c:ext>
              </c:extLst>
            </c:dLbl>
            <c:dLbl>
              <c:idx val="5"/>
              <c:layout>
                <c:manualLayout>
                  <c:x val="-2.1502635573578573E-2"/>
                  <c:y val="5.0790481863698653E-2"/>
                </c:manualLayout>
              </c:layout>
              <c:tx>
                <c:rich>
                  <a:bodyPr/>
                  <a:lstStyle/>
                  <a:p>
                    <a:fld id="{BD711248-66CA-40F9-ACA7-D7315F718E9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74E-4C6F-863C-48E0A3A5A714}"/>
                </c:ext>
              </c:extLst>
            </c:dLbl>
            <c:dLbl>
              <c:idx val="6"/>
              <c:tx>
                <c:rich>
                  <a:bodyPr/>
                  <a:lstStyle/>
                  <a:p>
                    <a:fld id="{D974E2B7-A7ED-4F2E-9D60-D80B0C7118A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74E-4C6F-863C-48E0A3A5A714}"/>
                </c:ext>
              </c:extLst>
            </c:dLbl>
            <c:dLbl>
              <c:idx val="7"/>
              <c:tx>
                <c:rich>
                  <a:bodyPr/>
                  <a:lstStyle/>
                  <a:p>
                    <a:fld id="{01E0CB1D-1AE4-42A3-A93B-8EC9F2AE2F1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74E-4C6F-863C-48E0A3A5A714}"/>
                </c:ext>
              </c:extLst>
            </c:dLbl>
            <c:dLbl>
              <c:idx val="8"/>
              <c:layout>
                <c:manualLayout>
                  <c:x val="-6.255312166859224E-2"/>
                  <c:y val="-5.0790481863698791E-2"/>
                </c:manualLayout>
              </c:layout>
              <c:tx>
                <c:rich>
                  <a:bodyPr/>
                  <a:lstStyle/>
                  <a:p>
                    <a:fld id="{EE0E54C5-6597-444B-B540-AC927243C6A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74E-4C6F-863C-48E0A3A5A714}"/>
                </c:ext>
              </c:extLst>
            </c:dLbl>
            <c:dLbl>
              <c:idx val="9"/>
              <c:layout>
                <c:manualLayout>
                  <c:x val="-8.4055757242170778E-2"/>
                  <c:y val="5.3330005956883586E-2"/>
                </c:manualLayout>
              </c:layout>
              <c:tx>
                <c:rich>
                  <a:bodyPr/>
                  <a:lstStyle/>
                  <a:p>
                    <a:fld id="{B0A298A9-A0B2-4988-9B40-9B154CDB933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74E-4C6F-863C-48E0A3A5A714}"/>
                </c:ext>
              </c:extLst>
            </c:dLbl>
            <c:dLbl>
              <c:idx val="10"/>
              <c:tx>
                <c:rich>
                  <a:bodyPr/>
                  <a:lstStyle/>
                  <a:p>
                    <a:fld id="{5CC7FD47-705F-4E8C-802D-FD07BC75DAB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74E-4C6F-863C-48E0A3A5A714}"/>
                </c:ext>
              </c:extLst>
            </c:dLbl>
            <c:dLbl>
              <c:idx val="11"/>
              <c:layout>
                <c:manualLayout>
                  <c:x val="-3.58373119602784E-17"/>
                  <c:y val="-3.3013813211404279E-2"/>
                </c:manualLayout>
              </c:layout>
              <c:tx>
                <c:rich>
                  <a:bodyPr/>
                  <a:lstStyle/>
                  <a:p>
                    <a:fld id="{AB1D305C-73B9-48F9-99CA-9F2696FCF79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74E-4C6F-863C-48E0A3A5A714}"/>
                </c:ext>
              </c:extLst>
            </c:dLbl>
            <c:dLbl>
              <c:idx val="12"/>
              <c:tx>
                <c:rich>
                  <a:bodyPr/>
                  <a:lstStyle/>
                  <a:p>
                    <a:endParaRPr lang="ja-JP" altLang="en-US"/>
                  </a:p>
                </c:rich>
              </c:tx>
              <c:dLblPos val="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B74E-4C6F-863C-48E0A3A5A714}"/>
                </c:ext>
              </c:extLst>
            </c:dLbl>
            <c:dLbl>
              <c:idx val="13"/>
              <c:tx>
                <c:rich>
                  <a:bodyPr/>
                  <a:lstStyle/>
                  <a:p>
                    <a:endParaRPr lang="ja-JP" altLang="en-US"/>
                  </a:p>
                </c:rich>
              </c:tx>
              <c:dLblPos val="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B74E-4C6F-863C-48E0A3A5A714}"/>
                </c:ext>
              </c:extLst>
            </c:dLbl>
            <c:dLbl>
              <c:idx val="14"/>
              <c:tx>
                <c:rich>
                  <a:bodyPr/>
                  <a:lstStyle/>
                  <a:p>
                    <a:fld id="{9DB9C544-C642-4B4F-8369-CAAA0D660757}" type="CELLRANGE">
                      <a:rPr lang="en-US" altLang="ja-JP"/>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B74E-4C6F-863C-48E0A3A5A714}"/>
                </c:ext>
              </c:extLst>
            </c:dLbl>
            <c:dLbl>
              <c:idx val="15"/>
              <c:tx>
                <c:rich>
                  <a:bodyPr/>
                  <a:lstStyle/>
                  <a:p>
                    <a:fld id="{8514F856-D29B-4F7B-85E4-1B102703D2B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74E-4C6F-863C-48E0A3A5A714}"/>
                </c:ext>
              </c:extLst>
            </c:dLbl>
            <c:dLbl>
              <c:idx val="16"/>
              <c:tx>
                <c:rich>
                  <a:bodyPr/>
                  <a:lstStyle/>
                  <a:p>
                    <a:fld id="{4FBB29BE-E090-4228-9715-508F85BC22C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74E-4C6F-863C-48E0A3A5A714}"/>
                </c:ext>
              </c:extLst>
            </c:dLbl>
            <c:dLbl>
              <c:idx val="17"/>
              <c:layout>
                <c:manualLayout>
                  <c:x val="-0.28930818771723893"/>
                  <c:y val="9.9981263511218002E-8"/>
                </c:manualLayout>
              </c:layout>
              <c:tx>
                <c:rich>
                  <a:bodyPr/>
                  <a:lstStyle/>
                  <a:p>
                    <a:fld id="{19FCA346-7C9A-4F56-A395-A044DAE14803}"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5444451935221812"/>
                      <c:h val="9.1473657836521421E-2"/>
                    </c:manualLayout>
                  </c15:layout>
                  <c15:dlblFieldTable/>
                  <c15:showDataLabelsRange val="1"/>
                </c:ext>
                <c:ext xmlns:c16="http://schemas.microsoft.com/office/drawing/2014/chart" uri="{C3380CC4-5D6E-409C-BE32-E72D297353CC}">
                  <c16:uniqueId val="{00000011-B74E-4C6F-863C-48E0A3A5A714}"/>
                </c:ext>
              </c:extLst>
            </c:dLbl>
            <c:dLbl>
              <c:idx val="18"/>
              <c:tx>
                <c:rich>
                  <a:bodyPr/>
                  <a:lstStyle/>
                  <a:p>
                    <a:fld id="{7511702D-973C-4EC2-9228-33C49BCF479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74E-4C6F-863C-48E0A3A5A714}"/>
                </c:ext>
              </c:extLst>
            </c:dLbl>
            <c:dLbl>
              <c:idx val="19"/>
              <c:tx>
                <c:rich>
                  <a:bodyPr/>
                  <a:lstStyle/>
                  <a:p>
                    <a:fld id="{D317397D-260C-40BF-9592-2285596EA41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74E-4C6F-863C-48E0A3A5A714}"/>
                </c:ext>
              </c:extLst>
            </c:dLbl>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集計!$C$57:$C$76</c:f>
              <c:numCache>
                <c:formatCode>General</c:formatCode>
                <c:ptCount val="20"/>
                <c:pt idx="0">
                  <c:v>47.152639663297052</c:v>
                </c:pt>
                <c:pt idx="1">
                  <c:v>48.827568610476021</c:v>
                </c:pt>
                <c:pt idx="2">
                  <c:v>48.012680135769969</c:v>
                </c:pt>
                <c:pt idx="3">
                  <c:v>50.222471958764501</c:v>
                </c:pt>
                <c:pt idx="4">
                  <c:v>48.005173752045458</c:v>
                </c:pt>
                <c:pt idx="5">
                  <c:v>55.397575386634479</c:v>
                </c:pt>
                <c:pt idx="6">
                  <c:v>52.161603750336589</c:v>
                </c:pt>
                <c:pt idx="7">
                  <c:v>51.662845766738556</c:v>
                </c:pt>
                <c:pt idx="8">
                  <c:v>44.262121971328419</c:v>
                </c:pt>
                <c:pt idx="9">
                  <c:v>42.083117756827498</c:v>
                </c:pt>
                <c:pt idx="10">
                  <c:v>0</c:v>
                </c:pt>
                <c:pt idx="11">
                  <c:v>45.547165245268694</c:v>
                </c:pt>
                <c:pt idx="12">
                  <c:v>#N/A</c:v>
                </c:pt>
                <c:pt idx="13">
                  <c:v>#N/A</c:v>
                </c:pt>
                <c:pt idx="14">
                  <c:v>57.330282924421724</c:v>
                </c:pt>
                <c:pt idx="15">
                  <c:v>41.504629239391079</c:v>
                </c:pt>
                <c:pt idx="16">
                  <c:v>0</c:v>
                </c:pt>
                <c:pt idx="17">
                  <c:v>47.480136238297291</c:v>
                </c:pt>
                <c:pt idx="18">
                  <c:v>0</c:v>
                </c:pt>
                <c:pt idx="19">
                  <c:v>0</c:v>
                </c:pt>
              </c:numCache>
            </c:numRef>
          </c:xVal>
          <c:yVal>
            <c:numRef>
              <c:f>集計!$D$57:$D$76</c:f>
              <c:numCache>
                <c:formatCode>General</c:formatCode>
                <c:ptCount val="20"/>
                <c:pt idx="0">
                  <c:v>-14.014285714285714</c:v>
                </c:pt>
                <c:pt idx="1">
                  <c:v>9.6666666666666661</c:v>
                </c:pt>
                <c:pt idx="2">
                  <c:v>-19.824999999999996</c:v>
                </c:pt>
                <c:pt idx="3">
                  <c:v>30.275000000000002</c:v>
                </c:pt>
                <c:pt idx="4">
                  <c:v>-8.3249999999999993</c:v>
                </c:pt>
                <c:pt idx="5">
                  <c:v>-1.5</c:v>
                </c:pt>
                <c:pt idx="6">
                  <c:v>-6.4666666666666659</c:v>
                </c:pt>
                <c:pt idx="7">
                  <c:v>3.9</c:v>
                </c:pt>
                <c:pt idx="8">
                  <c:v>15.5</c:v>
                </c:pt>
                <c:pt idx="9">
                  <c:v>-4.2</c:v>
                </c:pt>
                <c:pt idx="10">
                  <c:v>0</c:v>
                </c:pt>
                <c:pt idx="11">
                  <c:v>-6.8</c:v>
                </c:pt>
                <c:pt idx="12">
                  <c:v>17.399999999999999</c:v>
                </c:pt>
                <c:pt idx="13">
                  <c:v>-42.800000000000004</c:v>
                </c:pt>
                <c:pt idx="14">
                  <c:v>3.1</c:v>
                </c:pt>
                <c:pt idx="15">
                  <c:v>1</c:v>
                </c:pt>
                <c:pt idx="16">
                  <c:v>0</c:v>
                </c:pt>
                <c:pt idx="17">
                  <c:v>6.5</c:v>
                </c:pt>
                <c:pt idx="18">
                  <c:v>0</c:v>
                </c:pt>
                <c:pt idx="19">
                  <c:v>0</c:v>
                </c:pt>
              </c:numCache>
            </c:numRef>
          </c:yVal>
          <c:smooth val="0"/>
          <c:extLst>
            <c:ext xmlns:c15="http://schemas.microsoft.com/office/drawing/2012/chart" uri="{02D57815-91ED-43cb-92C2-25804820EDAC}">
              <c15:datalabelsRange>
                <c15:f>集計!$B$57:$B$76</c15:f>
                <c15:dlblRangeCache>
                  <c:ptCount val="20"/>
                  <c:pt idx="0">
                    <c:v>雇用・所得</c:v>
                  </c:pt>
                  <c:pt idx="1">
                    <c:v>環境共生</c:v>
                  </c:pt>
                  <c:pt idx="2">
                    <c:v>移動・交通</c:v>
                  </c:pt>
                  <c:pt idx="3">
                    <c:v>医療・健康</c:v>
                  </c:pt>
                  <c:pt idx="4">
                    <c:v>介護・福祉</c:v>
                  </c:pt>
                  <c:pt idx="5">
                    <c:v>住宅環境</c:v>
                  </c:pt>
                  <c:pt idx="6">
                    <c:v>子育て</c:v>
                  </c:pt>
                  <c:pt idx="7">
                    <c:v>地域とのつながり</c:v>
                  </c:pt>
                  <c:pt idx="8">
                    <c:v>事故・犯罪</c:v>
                  </c:pt>
                  <c:pt idx="9">
                    <c:v>初等・中等教育</c:v>
                  </c:pt>
                  <c:pt idx="10">
                    <c:v>事業創造</c:v>
                  </c:pt>
                  <c:pt idx="11">
                    <c:v>文化・芸術</c:v>
                  </c:pt>
                  <c:pt idx="12">
                    <c:v>自然災害</c:v>
                  </c:pt>
                  <c:pt idx="13">
                    <c:v>空気・騒音・清潔さ</c:v>
                  </c:pt>
                  <c:pt idx="14">
                    <c:v>公共空間</c:v>
                  </c:pt>
                  <c:pt idx="15">
                    <c:v>多様性</c:v>
                  </c:pt>
                  <c:pt idx="16">
                    <c:v>買物・飲食</c:v>
                  </c:pt>
                  <c:pt idx="17">
                    <c:v>教育環境の選択可能性</c:v>
                  </c:pt>
                  <c:pt idx="18">
                    <c:v>デジタル生活</c:v>
                  </c:pt>
                  <c:pt idx="19">
                    <c:v>遊び・娯楽</c:v>
                  </c:pt>
                </c15:dlblRangeCache>
              </c15:datalabelsRange>
            </c:ext>
            <c:ext xmlns:c16="http://schemas.microsoft.com/office/drawing/2014/chart" uri="{C3380CC4-5D6E-409C-BE32-E72D297353CC}">
              <c16:uniqueId val="{00000014-B74E-4C6F-863C-48E0A3A5A714}"/>
            </c:ext>
          </c:extLst>
        </c:ser>
        <c:dLbls>
          <c:dLblPos val="r"/>
          <c:showLegendKey val="0"/>
          <c:showVal val="1"/>
          <c:showCatName val="0"/>
          <c:showSerName val="0"/>
          <c:showPercent val="0"/>
          <c:showBubbleSize val="0"/>
        </c:dLbls>
        <c:axId val="2029518448"/>
        <c:axId val="2029520528"/>
      </c:scatterChart>
      <c:valAx>
        <c:axId val="2029518448"/>
        <c:scaling>
          <c:orientation val="minMax"/>
          <c:min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29520528"/>
        <c:crossesAt val="-30"/>
        <c:crossBetween val="midCat"/>
      </c:valAx>
      <c:valAx>
        <c:axId val="2029520528"/>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295184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0.14819125146529244"/>
                  <c:y val="-1.0027201745522739E-2"/>
                </c:manualLayout>
              </c:layout>
              <c:tx>
                <c:rich>
                  <a:bodyPr/>
                  <a:lstStyle/>
                  <a:p>
                    <a:fld id="{384D92EC-5D29-4847-9278-29CCBA9F0BE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228-43A1-927E-7340DFC2C835}"/>
                </c:ext>
              </c:extLst>
            </c:dLbl>
            <c:dLbl>
              <c:idx val="1"/>
              <c:layout>
                <c:manualLayout>
                  <c:x val="-5.0697007080231622E-2"/>
                  <c:y val="-3.25884056729486E-2"/>
                </c:manualLayout>
              </c:layout>
              <c:tx>
                <c:rich>
                  <a:bodyPr/>
                  <a:lstStyle/>
                  <a:p>
                    <a:fld id="{A06CD045-49E4-41ED-98F3-FA036CD2AD4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228-43A1-927E-7340DFC2C835}"/>
                </c:ext>
              </c:extLst>
            </c:dLbl>
            <c:dLbl>
              <c:idx val="2"/>
              <c:layout>
                <c:manualLayout>
                  <c:x val="-0.1501411363529937"/>
                  <c:y val="3.760200654570988E-2"/>
                </c:manualLayout>
              </c:layout>
              <c:tx>
                <c:rich>
                  <a:bodyPr/>
                  <a:lstStyle/>
                  <a:p>
                    <a:fld id="{42EF5EFD-0404-4ACA-8449-6E369FC16FE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228-43A1-927E-7340DFC2C835}"/>
                </c:ext>
              </c:extLst>
            </c:dLbl>
            <c:dLbl>
              <c:idx val="3"/>
              <c:layout>
                <c:manualLayout>
                  <c:x val="2.7298388427816955E-2"/>
                  <c:y val="-1.2534002181903309E-2"/>
                </c:manualLayout>
              </c:layout>
              <c:tx>
                <c:rich>
                  <a:bodyPr/>
                  <a:lstStyle/>
                  <a:p>
                    <a:fld id="{334F1363-A026-41FC-901B-0D33C334EC7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228-43A1-927E-7340DFC2C835}"/>
                </c:ext>
              </c:extLst>
            </c:dLbl>
            <c:dLbl>
              <c:idx val="4"/>
              <c:layout>
                <c:manualLayout>
                  <c:x val="-0.1403917119144876"/>
                  <c:y val="-1.2534002181903309E-2"/>
                </c:manualLayout>
              </c:layout>
              <c:tx>
                <c:rich>
                  <a:bodyPr/>
                  <a:lstStyle/>
                  <a:p>
                    <a:fld id="{8FBA5513-D2A5-499D-A4BB-08C1ABC2414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228-43A1-927E-7340DFC2C835}"/>
                </c:ext>
              </c:extLst>
            </c:dLbl>
            <c:dLbl>
              <c:idx val="5"/>
              <c:tx>
                <c:rich>
                  <a:bodyPr/>
                  <a:lstStyle/>
                  <a:p>
                    <a:fld id="{32E75DA3-7071-4358-B23B-11BA09320E7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228-43A1-927E-7340DFC2C835}"/>
                </c:ext>
              </c:extLst>
            </c:dLbl>
            <c:dLbl>
              <c:idx val="6"/>
              <c:tx>
                <c:rich>
                  <a:bodyPr/>
                  <a:lstStyle/>
                  <a:p>
                    <a:fld id="{865FD302-6853-4E32-BB20-5C68E4BFC56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228-43A1-927E-7340DFC2C835}"/>
                </c:ext>
              </c:extLst>
            </c:dLbl>
            <c:dLbl>
              <c:idx val="7"/>
              <c:tx>
                <c:rich>
                  <a:bodyPr/>
                  <a:lstStyle/>
                  <a:p>
                    <a:fld id="{8273587D-9EE9-4011-9435-63C45F42F26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228-43A1-927E-7340DFC2C835}"/>
                </c:ext>
              </c:extLst>
            </c:dLbl>
            <c:dLbl>
              <c:idx val="8"/>
              <c:layout>
                <c:manualLayout>
                  <c:x val="4.6797237304829153E-2"/>
                  <c:y val="-3.0081605236567943E-2"/>
                </c:manualLayout>
              </c:layout>
              <c:tx>
                <c:rich>
                  <a:bodyPr/>
                  <a:lstStyle/>
                  <a:p>
                    <a:fld id="{129ABB4E-D50C-40F7-9F27-C04279DA044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228-43A1-927E-7340DFC2C835}"/>
                </c:ext>
              </c:extLst>
            </c:dLbl>
            <c:dLbl>
              <c:idx val="9"/>
              <c:layout>
                <c:manualLayout>
                  <c:x val="1.3649194213908514E-2"/>
                  <c:y val="2.7574804800187279E-2"/>
                </c:manualLayout>
              </c:layout>
              <c:tx>
                <c:rich>
                  <a:bodyPr/>
                  <a:lstStyle/>
                  <a:p>
                    <a:fld id="{346E9BCF-B28F-4D31-A7C7-3840589E1AE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228-43A1-927E-7340DFC2C835}"/>
                </c:ext>
              </c:extLst>
            </c:dLbl>
            <c:dLbl>
              <c:idx val="10"/>
              <c:tx>
                <c:rich>
                  <a:bodyPr/>
                  <a:lstStyle/>
                  <a:p>
                    <a:fld id="{4468B83F-0D5E-445B-8A6F-59ADDD39415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228-43A1-927E-7340DFC2C835}"/>
                </c:ext>
              </c:extLst>
            </c:dLbl>
            <c:dLbl>
              <c:idx val="11"/>
              <c:tx>
                <c:rich>
                  <a:bodyPr/>
                  <a:lstStyle/>
                  <a:p>
                    <a:fld id="{3944E626-4830-4868-8DFC-3FE6B7E4FD1F}"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228-43A1-927E-7340DFC2C835}"/>
                </c:ext>
              </c:extLst>
            </c:dLbl>
            <c:dLbl>
              <c:idx val="12"/>
              <c:tx>
                <c:rich>
                  <a:bodyPr/>
                  <a:lstStyle/>
                  <a:p>
                    <a:endParaRPr lang="ja-JP" altLang="en-US"/>
                  </a:p>
                </c:rich>
              </c:tx>
              <c:dLblPos val="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0228-43A1-927E-7340DFC2C835}"/>
                </c:ext>
              </c:extLst>
            </c:dLbl>
            <c:dLbl>
              <c:idx val="13"/>
              <c:tx>
                <c:rich>
                  <a:bodyPr/>
                  <a:lstStyle/>
                  <a:p>
                    <a:endParaRPr lang="ja-JP" altLang="en-US"/>
                  </a:p>
                </c:rich>
              </c:tx>
              <c:dLblPos val="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0228-43A1-927E-7340DFC2C835}"/>
                </c:ext>
              </c:extLst>
            </c:dLbl>
            <c:dLbl>
              <c:idx val="14"/>
              <c:tx>
                <c:rich>
                  <a:bodyPr/>
                  <a:lstStyle/>
                  <a:p>
                    <a:fld id="{183DEE99-FEAD-45AD-8B90-89A7155EDC2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228-43A1-927E-7340DFC2C835}"/>
                </c:ext>
              </c:extLst>
            </c:dLbl>
            <c:dLbl>
              <c:idx val="15"/>
              <c:tx>
                <c:rich>
                  <a:bodyPr/>
                  <a:lstStyle/>
                  <a:p>
                    <a:fld id="{3C15664F-5F05-414D-B86D-9037D6D74AA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228-43A1-927E-7340DFC2C835}"/>
                </c:ext>
              </c:extLst>
            </c:dLbl>
            <c:dLbl>
              <c:idx val="16"/>
              <c:tx>
                <c:rich>
                  <a:bodyPr/>
                  <a:lstStyle/>
                  <a:p>
                    <a:fld id="{24EE7168-D4CC-4615-B4EE-CEBAB037ABF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228-43A1-927E-7340DFC2C835}"/>
                </c:ext>
              </c:extLst>
            </c:dLbl>
            <c:dLbl>
              <c:idx val="17"/>
              <c:layout>
                <c:manualLayout>
                  <c:x val="-0.23203630163644476"/>
                  <c:y val="-8.0217515271250706E-2"/>
                </c:manualLayout>
              </c:layout>
              <c:tx>
                <c:rich>
                  <a:bodyPr/>
                  <a:lstStyle/>
                  <a:p>
                    <a:fld id="{76A0D639-0FA2-4FD2-9520-4D54272B780E}"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29085465604107341"/>
                      <c:h val="9.0294951718431424E-2"/>
                    </c:manualLayout>
                  </c15:layout>
                  <c15:dlblFieldTable/>
                  <c15:showDataLabelsRange val="1"/>
                </c:ext>
                <c:ext xmlns:c16="http://schemas.microsoft.com/office/drawing/2014/chart" uri="{C3380CC4-5D6E-409C-BE32-E72D297353CC}">
                  <c16:uniqueId val="{00000011-0228-43A1-927E-7340DFC2C835}"/>
                </c:ext>
              </c:extLst>
            </c:dLbl>
            <c:dLbl>
              <c:idx val="18"/>
              <c:tx>
                <c:rich>
                  <a:bodyPr/>
                  <a:lstStyle/>
                  <a:p>
                    <a:fld id="{8173DABA-DFF9-41B2-AE95-5B33B7A51CC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228-43A1-927E-7340DFC2C835}"/>
                </c:ext>
              </c:extLst>
            </c:dLbl>
            <c:dLbl>
              <c:idx val="19"/>
              <c:tx>
                <c:rich>
                  <a:bodyPr/>
                  <a:lstStyle/>
                  <a:p>
                    <a:fld id="{366D9D01-0384-4F76-973A-F8375D98C61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228-43A1-927E-7340DFC2C835}"/>
                </c:ext>
              </c:extLst>
            </c:dLbl>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集計!$C$57:$C$76</c:f>
              <c:numCache>
                <c:formatCode>General</c:formatCode>
                <c:ptCount val="20"/>
                <c:pt idx="0">
                  <c:v>47.152639663297052</c:v>
                </c:pt>
                <c:pt idx="1">
                  <c:v>48.827568610476021</c:v>
                </c:pt>
                <c:pt idx="2">
                  <c:v>48.012680135769969</c:v>
                </c:pt>
                <c:pt idx="3">
                  <c:v>50.222471958764501</c:v>
                </c:pt>
                <c:pt idx="4">
                  <c:v>48.005173752045458</c:v>
                </c:pt>
                <c:pt idx="5">
                  <c:v>55.397575386634479</c:v>
                </c:pt>
                <c:pt idx="6">
                  <c:v>52.161603750336589</c:v>
                </c:pt>
                <c:pt idx="7">
                  <c:v>51.662845766738556</c:v>
                </c:pt>
                <c:pt idx="8">
                  <c:v>44.262121971328419</c:v>
                </c:pt>
                <c:pt idx="9">
                  <c:v>42.083117756827498</c:v>
                </c:pt>
                <c:pt idx="10">
                  <c:v>0</c:v>
                </c:pt>
                <c:pt idx="11">
                  <c:v>45.547165245268694</c:v>
                </c:pt>
                <c:pt idx="12">
                  <c:v>#N/A</c:v>
                </c:pt>
                <c:pt idx="13">
                  <c:v>#N/A</c:v>
                </c:pt>
                <c:pt idx="14">
                  <c:v>57.330282924421724</c:v>
                </c:pt>
                <c:pt idx="15">
                  <c:v>41.504629239391079</c:v>
                </c:pt>
                <c:pt idx="16">
                  <c:v>0</c:v>
                </c:pt>
                <c:pt idx="17">
                  <c:v>47.480136238297291</c:v>
                </c:pt>
                <c:pt idx="18">
                  <c:v>0</c:v>
                </c:pt>
                <c:pt idx="19">
                  <c:v>0</c:v>
                </c:pt>
              </c:numCache>
            </c:numRef>
          </c:xVal>
          <c:yVal>
            <c:numRef>
              <c:f>集計!$E$57:$E$76</c:f>
              <c:numCache>
                <c:formatCode>General</c:formatCode>
                <c:ptCount val="20"/>
                <c:pt idx="0">
                  <c:v>118.1</c:v>
                </c:pt>
                <c:pt idx="1">
                  <c:v>132.83333333333334</c:v>
                </c:pt>
                <c:pt idx="2">
                  <c:v>139.39999999999998</c:v>
                </c:pt>
                <c:pt idx="3">
                  <c:v>141.27500000000001</c:v>
                </c:pt>
                <c:pt idx="4">
                  <c:v>144.625</c:v>
                </c:pt>
                <c:pt idx="5">
                  <c:v>115.9</c:v>
                </c:pt>
                <c:pt idx="6">
                  <c:v>149.56666666666666</c:v>
                </c:pt>
                <c:pt idx="7">
                  <c:v>110.8</c:v>
                </c:pt>
                <c:pt idx="8">
                  <c:v>161.4</c:v>
                </c:pt>
                <c:pt idx="9">
                  <c:v>159.94999999999999</c:v>
                </c:pt>
                <c:pt idx="10">
                  <c:v>0</c:v>
                </c:pt>
                <c:pt idx="11">
                  <c:v>83.9</c:v>
                </c:pt>
                <c:pt idx="12">
                  <c:v>161.69999999999999</c:v>
                </c:pt>
                <c:pt idx="13">
                  <c:v>150.25</c:v>
                </c:pt>
                <c:pt idx="14">
                  <c:v>125.4</c:v>
                </c:pt>
                <c:pt idx="15">
                  <c:v>94.8</c:v>
                </c:pt>
                <c:pt idx="16">
                  <c:v>0</c:v>
                </c:pt>
                <c:pt idx="17">
                  <c:v>97.4</c:v>
                </c:pt>
                <c:pt idx="18">
                  <c:v>0</c:v>
                </c:pt>
                <c:pt idx="19">
                  <c:v>0</c:v>
                </c:pt>
              </c:numCache>
            </c:numRef>
          </c:yVal>
          <c:smooth val="0"/>
          <c:extLst>
            <c:ext xmlns:c15="http://schemas.microsoft.com/office/drawing/2012/chart" uri="{02D57815-91ED-43cb-92C2-25804820EDAC}">
              <c15:datalabelsRange>
                <c15:f>集計!$B$57:$B$76</c15:f>
                <c15:dlblRangeCache>
                  <c:ptCount val="20"/>
                  <c:pt idx="0">
                    <c:v>雇用・所得</c:v>
                  </c:pt>
                  <c:pt idx="1">
                    <c:v>環境共生</c:v>
                  </c:pt>
                  <c:pt idx="2">
                    <c:v>移動・交通</c:v>
                  </c:pt>
                  <c:pt idx="3">
                    <c:v>医療・健康</c:v>
                  </c:pt>
                  <c:pt idx="4">
                    <c:v>介護・福祉</c:v>
                  </c:pt>
                  <c:pt idx="5">
                    <c:v>住宅環境</c:v>
                  </c:pt>
                  <c:pt idx="6">
                    <c:v>子育て</c:v>
                  </c:pt>
                  <c:pt idx="7">
                    <c:v>地域とのつながり</c:v>
                  </c:pt>
                  <c:pt idx="8">
                    <c:v>事故・犯罪</c:v>
                  </c:pt>
                  <c:pt idx="9">
                    <c:v>初等・中等教育</c:v>
                  </c:pt>
                  <c:pt idx="10">
                    <c:v>事業創造</c:v>
                  </c:pt>
                  <c:pt idx="11">
                    <c:v>文化・芸術</c:v>
                  </c:pt>
                  <c:pt idx="12">
                    <c:v>自然災害</c:v>
                  </c:pt>
                  <c:pt idx="13">
                    <c:v>空気・騒音・清潔さ</c:v>
                  </c:pt>
                  <c:pt idx="14">
                    <c:v>公共空間</c:v>
                  </c:pt>
                  <c:pt idx="15">
                    <c:v>多様性</c:v>
                  </c:pt>
                  <c:pt idx="16">
                    <c:v>買物・飲食</c:v>
                  </c:pt>
                  <c:pt idx="17">
                    <c:v>教育環境の選択可能性</c:v>
                  </c:pt>
                  <c:pt idx="18">
                    <c:v>デジタル生活</c:v>
                  </c:pt>
                  <c:pt idx="19">
                    <c:v>遊び・娯楽</c:v>
                  </c:pt>
                </c15:dlblRangeCache>
              </c15:datalabelsRange>
            </c:ext>
            <c:ext xmlns:c16="http://schemas.microsoft.com/office/drawing/2014/chart" uri="{C3380CC4-5D6E-409C-BE32-E72D297353CC}">
              <c16:uniqueId val="{00000014-0228-43A1-927E-7340DFC2C835}"/>
            </c:ext>
          </c:extLst>
        </c:ser>
        <c:dLbls>
          <c:dLblPos val="r"/>
          <c:showLegendKey val="0"/>
          <c:showVal val="1"/>
          <c:showCatName val="0"/>
          <c:showSerName val="0"/>
          <c:showPercent val="0"/>
          <c:showBubbleSize val="0"/>
        </c:dLbls>
        <c:axId val="2029534672"/>
        <c:axId val="2029549648"/>
      </c:scatterChart>
      <c:valAx>
        <c:axId val="2029534672"/>
        <c:scaling>
          <c:orientation val="minMax"/>
          <c:min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29549648"/>
        <c:crosses val="autoZero"/>
        <c:crossBetween val="midCat"/>
      </c:valAx>
      <c:valAx>
        <c:axId val="2029549648"/>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295346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0.52097</cdr:x>
      <cdr:y>0.0295</cdr:y>
    </cdr:from>
    <cdr:to>
      <cdr:x>0.52097</cdr:x>
      <cdr:y>0.94575</cdr:y>
    </cdr:to>
    <cdr:cxnSp macro="">
      <cdr:nvCxnSpPr>
        <cdr:cNvPr id="3" name="直線コネクタ 2">
          <a:extLst xmlns:a="http://schemas.openxmlformats.org/drawingml/2006/main">
            <a:ext uri="{FF2B5EF4-FFF2-40B4-BE49-F238E27FC236}">
              <a16:creationId xmlns:a16="http://schemas.microsoft.com/office/drawing/2014/main" id="{AC9A5ACC-FB3C-47DF-960B-56D9224F6146}"/>
            </a:ext>
          </a:extLst>
        </cdr:cNvPr>
        <cdr:cNvCxnSpPr/>
      </cdr:nvCxnSpPr>
      <cdr:spPr>
        <a:xfrm xmlns:a="http://schemas.openxmlformats.org/drawingml/2006/main">
          <a:off x="3525950" y="151956"/>
          <a:ext cx="0" cy="4718957"/>
        </a:xfrm>
        <a:prstGeom xmlns:a="http://schemas.openxmlformats.org/drawingml/2006/main" prst="line">
          <a:avLst/>
        </a:prstGeom>
        <a:ln xmlns:a="http://schemas.openxmlformats.org/drawingml/2006/main">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0.05126</cdr:x>
      <cdr:y>0.54924</cdr:y>
    </cdr:from>
    <cdr:to>
      <cdr:x>0.96495</cdr:x>
      <cdr:y>0.54924</cdr:y>
    </cdr:to>
    <cdr:cxnSp macro="">
      <cdr:nvCxnSpPr>
        <cdr:cNvPr id="8" name="直線コネクタ 7">
          <a:extLst xmlns:a="http://schemas.openxmlformats.org/drawingml/2006/main">
            <a:ext uri="{FF2B5EF4-FFF2-40B4-BE49-F238E27FC236}">
              <a16:creationId xmlns:a16="http://schemas.microsoft.com/office/drawing/2014/main" id="{3EE4F502-390A-4F14-8CD7-59C69DB614A8}"/>
            </a:ext>
          </a:extLst>
        </cdr:cNvPr>
        <cdr:cNvCxnSpPr/>
      </cdr:nvCxnSpPr>
      <cdr:spPr>
        <a:xfrm xmlns:a="http://schemas.openxmlformats.org/drawingml/2006/main" flipH="1">
          <a:off x="346951" y="2828755"/>
          <a:ext cx="6183820" cy="0"/>
        </a:xfrm>
        <a:prstGeom xmlns:a="http://schemas.openxmlformats.org/drawingml/2006/main" prst="line">
          <a:avLst/>
        </a:prstGeom>
        <a:ln xmlns:a="http://schemas.openxmlformats.org/drawingml/2006/main">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FDADFDE-831E-440F-9855-24E345680A17}" type="datetimeFigureOut">
              <a:rPr kumimoji="1" lang="ja-JP" altLang="en-US" smtClean="0"/>
              <a:t>2023/5/24</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9E1B14DC-F28C-46B8-9E47-CCCB3F31AC2B}" type="slidenum">
              <a:rPr kumimoji="1" lang="ja-JP" altLang="en-US" smtClean="0"/>
              <a:t>‹#›</a:t>
            </a:fld>
            <a:endParaRPr kumimoji="1" lang="ja-JP" altLang="en-US"/>
          </a:p>
        </p:txBody>
      </p:sp>
    </p:spTree>
    <p:extLst>
      <p:ext uri="{BB962C8B-B14F-4D97-AF65-F5344CB8AC3E}">
        <p14:creationId xmlns:p14="http://schemas.microsoft.com/office/powerpoint/2010/main" val="3685793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1B14DC-F28C-46B8-9E47-CCCB3F31AC2B}" type="slidenum">
              <a:rPr kumimoji="1" lang="ja-JP" altLang="en-US" smtClean="0"/>
              <a:t>2</a:t>
            </a:fld>
            <a:endParaRPr kumimoji="1" lang="ja-JP" altLang="en-US"/>
          </a:p>
        </p:txBody>
      </p:sp>
    </p:spTree>
    <p:extLst>
      <p:ext uri="{BB962C8B-B14F-4D97-AF65-F5344CB8AC3E}">
        <p14:creationId xmlns:p14="http://schemas.microsoft.com/office/powerpoint/2010/main" val="56728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1B14DC-F28C-46B8-9E47-CCCB3F31AC2B}" type="slidenum">
              <a:rPr kumimoji="1" lang="ja-JP" altLang="en-US" smtClean="0"/>
              <a:t>3</a:t>
            </a:fld>
            <a:endParaRPr kumimoji="1" lang="ja-JP" altLang="en-US"/>
          </a:p>
        </p:txBody>
      </p:sp>
    </p:spTree>
    <p:extLst>
      <p:ext uri="{BB962C8B-B14F-4D97-AF65-F5344CB8AC3E}">
        <p14:creationId xmlns:p14="http://schemas.microsoft.com/office/powerpoint/2010/main" val="172745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E1B14DC-F28C-46B8-9E47-CCCB3F31AC2B}" type="slidenum">
              <a:rPr kumimoji="1" lang="ja-JP" altLang="en-US" smtClean="0"/>
              <a:t>4</a:t>
            </a:fld>
            <a:endParaRPr kumimoji="1" lang="ja-JP" altLang="en-US"/>
          </a:p>
        </p:txBody>
      </p:sp>
    </p:spTree>
    <p:extLst>
      <p:ext uri="{BB962C8B-B14F-4D97-AF65-F5344CB8AC3E}">
        <p14:creationId xmlns:p14="http://schemas.microsoft.com/office/powerpoint/2010/main" val="421121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1B14DC-F28C-46B8-9E47-CCCB3F31AC2B}" type="slidenum">
              <a:rPr kumimoji="1" lang="ja-JP" altLang="en-US" smtClean="0"/>
              <a:t>15</a:t>
            </a:fld>
            <a:endParaRPr kumimoji="1" lang="ja-JP" altLang="en-US"/>
          </a:p>
        </p:txBody>
      </p:sp>
    </p:spTree>
    <p:extLst>
      <p:ext uri="{BB962C8B-B14F-4D97-AF65-F5344CB8AC3E}">
        <p14:creationId xmlns:p14="http://schemas.microsoft.com/office/powerpoint/2010/main" val="368938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1B14DC-F28C-46B8-9E47-CCCB3F31AC2B}" type="slidenum">
              <a:rPr kumimoji="1" lang="ja-JP" altLang="en-US" smtClean="0"/>
              <a:t>16</a:t>
            </a:fld>
            <a:endParaRPr kumimoji="1" lang="ja-JP" altLang="en-US"/>
          </a:p>
        </p:txBody>
      </p:sp>
    </p:spTree>
    <p:extLst>
      <p:ext uri="{BB962C8B-B14F-4D97-AF65-F5344CB8AC3E}">
        <p14:creationId xmlns:p14="http://schemas.microsoft.com/office/powerpoint/2010/main" val="763091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6C0F8B7-FB58-4383-8AE1-514104A393AD}"/>
              </a:ext>
            </a:extLst>
          </p:cNvPr>
          <p:cNvPicPr>
            <a:picLocks noChangeAspect="1"/>
          </p:cNvPicPr>
          <p:nvPr userDrawn="1"/>
        </p:nvPicPr>
        <p:blipFill rotWithShape="1">
          <a:blip r:embed="rId2" cstate="print">
            <a:alphaModFix amt="46000"/>
            <a:extLst>
              <a:ext uri="{28A0092B-C50C-407E-A947-70E740481C1C}">
                <a14:useLocalDpi xmlns:a14="http://schemas.microsoft.com/office/drawing/2010/main"/>
              </a:ext>
            </a:extLst>
          </a:blip>
          <a:srcRect l="-514"/>
          <a:stretch/>
        </p:blipFill>
        <p:spPr>
          <a:xfrm>
            <a:off x="-190296" y="-92467"/>
            <a:ext cx="12572591" cy="555423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09E95838-A764-498A-B8D7-76EDE2EAAEA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tretch/>
        </p:blipFill>
        <p:spPr>
          <a:xfrm>
            <a:off x="463506" y="5744236"/>
            <a:ext cx="3188149" cy="991133"/>
          </a:xfrm>
          <a:prstGeom prst="rect">
            <a:avLst/>
          </a:prstGeom>
        </p:spPr>
      </p:pic>
    </p:spTree>
    <p:extLst>
      <p:ext uri="{BB962C8B-B14F-4D97-AF65-F5344CB8AC3E}">
        <p14:creationId xmlns:p14="http://schemas.microsoft.com/office/powerpoint/2010/main" val="370466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217597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243471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296489E-76D6-4FFD-8D1F-0FDF11686859}"/>
              </a:ext>
            </a:extLst>
          </p:cNvPr>
          <p:cNvSpPr/>
          <p:nvPr userDrawn="1"/>
        </p:nvSpPr>
        <p:spPr>
          <a:xfrm>
            <a:off x="0" y="2"/>
            <a:ext cx="12192000" cy="82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110EC3A1-1BAB-4FAE-8B35-A1099A482D73}"/>
              </a:ext>
            </a:extLst>
          </p:cNvPr>
          <p:cNvSpPr>
            <a:spLocks noGrp="1"/>
          </p:cNvSpPr>
          <p:nvPr userDrawn="1">
            <p:ph type="title"/>
          </p:nvPr>
        </p:nvSpPr>
        <p:spPr>
          <a:xfrm>
            <a:off x="385615" y="3172"/>
            <a:ext cx="11392568" cy="532507"/>
          </a:xfrm>
        </p:spPr>
        <p:txBody>
          <a:bodyPr vert="horz" lIns="91440" tIns="45720" rIns="91440" bIns="45720" rtlCol="0" anchor="b">
            <a:noAutofit/>
          </a:bodyPr>
          <a:lstStyle>
            <a:lvl1pPr>
              <a:defRPr lang="ja-JP" altLang="en-US" sz="1846" b="1">
                <a:solidFill>
                  <a:schemeClr val="bg1"/>
                </a:solidFill>
                <a:latin typeface="Meiryo UI" panose="020B0604030504040204" pitchFamily="50" charset="-128"/>
                <a:ea typeface="Meiryo UI" panose="020B0604030504040204" pitchFamily="50" charset="-128"/>
              </a:defRPr>
            </a:lvl1pPr>
          </a:lstStyle>
          <a:p>
            <a:pPr lvl="0"/>
            <a:r>
              <a:rPr kumimoji="1" lang="ja-JP" altLang="en-US"/>
              <a:t>マスター タイトルの書式設定</a:t>
            </a:r>
          </a:p>
        </p:txBody>
      </p:sp>
      <p:sp>
        <p:nvSpPr>
          <p:cNvPr id="20" name="スライド番号プレースホルダー 2">
            <a:extLst>
              <a:ext uri="{FF2B5EF4-FFF2-40B4-BE49-F238E27FC236}">
                <a16:creationId xmlns:a16="http://schemas.microsoft.com/office/drawing/2014/main" id="{6475F32B-7381-4F82-9D96-529CD0C05C2D}"/>
              </a:ext>
            </a:extLst>
          </p:cNvPr>
          <p:cNvSpPr txBox="1">
            <a:spLocks/>
          </p:cNvSpPr>
          <p:nvPr userDrawn="1"/>
        </p:nvSpPr>
        <p:spPr>
          <a:xfrm>
            <a:off x="11642022" y="131700"/>
            <a:ext cx="504591" cy="36512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8706458-2E17-43CD-A767-BFD05937D488}" type="slidenum">
              <a:rPr lang="ja-JP" altLang="en-US" sz="1200" smtClean="0">
                <a:solidFill>
                  <a:schemeClr val="bg1"/>
                </a:solidFill>
                <a:latin typeface="Meiryo UI" panose="020B0604030504040204" pitchFamily="50" charset="-128"/>
                <a:ea typeface="Meiryo UI" panose="020B0604030504040204" pitchFamily="50" charset="-128"/>
              </a:rPr>
              <a:pPr algn="r"/>
              <a:t>‹#›</a:t>
            </a:fld>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31" name="テキスト プレースホルダー 30">
            <a:extLst>
              <a:ext uri="{FF2B5EF4-FFF2-40B4-BE49-F238E27FC236}">
                <a16:creationId xmlns:a16="http://schemas.microsoft.com/office/drawing/2014/main" id="{5D855FF5-4DFA-4E6B-998E-22772DC00034}"/>
              </a:ext>
            </a:extLst>
          </p:cNvPr>
          <p:cNvSpPr>
            <a:spLocks noGrp="1"/>
          </p:cNvSpPr>
          <p:nvPr>
            <p:ph type="body" sz="quarter" idx="16" hasCustomPrompt="1"/>
          </p:nvPr>
        </p:nvSpPr>
        <p:spPr>
          <a:xfrm>
            <a:off x="385615" y="545203"/>
            <a:ext cx="11392568" cy="264800"/>
          </a:xfrm>
        </p:spPr>
        <p:txBody>
          <a:bodyPr>
            <a:normAutofit/>
          </a:bodyPr>
          <a:lstStyle>
            <a:lvl1pPr marL="0" indent="0">
              <a:buFont typeface="Arial" panose="020B0604020202020204" pitchFamily="34" charset="0"/>
              <a:buNone/>
              <a:defRPr sz="1108">
                <a:solidFill>
                  <a:schemeClr val="bg1"/>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grpSp>
        <p:nvGrpSpPr>
          <p:cNvPr id="7" name="グループ化 6">
            <a:extLst>
              <a:ext uri="{FF2B5EF4-FFF2-40B4-BE49-F238E27FC236}">
                <a16:creationId xmlns:a16="http://schemas.microsoft.com/office/drawing/2014/main" id="{292803BE-EE08-41E2-BED4-672CB457A058}"/>
              </a:ext>
            </a:extLst>
          </p:cNvPr>
          <p:cNvGrpSpPr/>
          <p:nvPr userDrawn="1"/>
        </p:nvGrpSpPr>
        <p:grpSpPr>
          <a:xfrm>
            <a:off x="-74244" y="6152589"/>
            <a:ext cx="2016959" cy="767325"/>
            <a:chOff x="-60324" y="6152587"/>
            <a:chExt cx="1638779" cy="767325"/>
          </a:xfrm>
        </p:grpSpPr>
        <p:grpSp>
          <p:nvGrpSpPr>
            <p:cNvPr id="9" name="グループ化 8">
              <a:extLst>
                <a:ext uri="{FF2B5EF4-FFF2-40B4-BE49-F238E27FC236}">
                  <a16:creationId xmlns:a16="http://schemas.microsoft.com/office/drawing/2014/main" id="{16BB297E-C857-4C36-8CD7-071B647FC58F}"/>
                </a:ext>
              </a:extLst>
            </p:cNvPr>
            <p:cNvGrpSpPr/>
            <p:nvPr/>
          </p:nvGrpSpPr>
          <p:grpSpPr>
            <a:xfrm>
              <a:off x="-60324" y="6152587"/>
              <a:ext cx="50400" cy="97020"/>
              <a:chOff x="-212725" y="6152587"/>
              <a:chExt cx="212725" cy="97020"/>
            </a:xfrm>
          </p:grpSpPr>
          <p:cxnSp>
            <p:nvCxnSpPr>
              <p:cNvPr id="13" name="直線コネクタ 12">
                <a:extLst>
                  <a:ext uri="{FF2B5EF4-FFF2-40B4-BE49-F238E27FC236}">
                    <a16:creationId xmlns:a16="http://schemas.microsoft.com/office/drawing/2014/main" id="{D9B6AE25-C372-459D-B35C-E3B7ECDAE4EB}"/>
                  </a:ext>
                </a:extLst>
              </p:cNvPr>
              <p:cNvCxnSpPr/>
              <p:nvPr/>
            </p:nvCxnSpPr>
            <p:spPr>
              <a:xfrm flipH="1">
                <a:off x="-212725" y="6249607"/>
                <a:ext cx="212725"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7A89976-C62E-49EB-B22D-A1C7036FCCB2}"/>
                  </a:ext>
                </a:extLst>
              </p:cNvPr>
              <p:cNvCxnSpPr/>
              <p:nvPr/>
            </p:nvCxnSpPr>
            <p:spPr>
              <a:xfrm flipH="1">
                <a:off x="-212725" y="6152587"/>
                <a:ext cx="212725"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1A059D07-4FBF-46BA-AF69-9A26FA2B3FE9}"/>
                </a:ext>
              </a:extLst>
            </p:cNvPr>
            <p:cNvGrpSpPr/>
            <p:nvPr/>
          </p:nvGrpSpPr>
          <p:grpSpPr>
            <a:xfrm rot="16200000">
              <a:off x="1504942" y="6846400"/>
              <a:ext cx="50005" cy="97020"/>
              <a:chOff x="-212725" y="6152587"/>
              <a:chExt cx="212725" cy="97020"/>
            </a:xfrm>
          </p:grpSpPr>
          <p:cxnSp>
            <p:nvCxnSpPr>
              <p:cNvPr id="11" name="直線コネクタ 10">
                <a:extLst>
                  <a:ext uri="{FF2B5EF4-FFF2-40B4-BE49-F238E27FC236}">
                    <a16:creationId xmlns:a16="http://schemas.microsoft.com/office/drawing/2014/main" id="{C488519E-C40D-4503-AB33-5C78FBF6DB1D}"/>
                  </a:ext>
                </a:extLst>
              </p:cNvPr>
              <p:cNvCxnSpPr/>
              <p:nvPr/>
            </p:nvCxnSpPr>
            <p:spPr>
              <a:xfrm flipH="1">
                <a:off x="-212725" y="6249607"/>
                <a:ext cx="212725"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2078442-1BC8-48CD-BB66-F913235EA6F2}"/>
                  </a:ext>
                </a:extLst>
              </p:cNvPr>
              <p:cNvCxnSpPr/>
              <p:nvPr/>
            </p:nvCxnSpPr>
            <p:spPr>
              <a:xfrm flipH="1">
                <a:off x="-212725" y="6152587"/>
                <a:ext cx="212725"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7959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103741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99357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419934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410643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34243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20858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182342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B06495-A6A3-43A7-8264-F340AA4F0C3F}" type="datetimeFigureOut">
              <a:rPr kumimoji="1" lang="ja-JP" altLang="en-US" smtClean="0"/>
              <a:t>2023/5/24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281855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06495-A6A3-43A7-8264-F340AA4F0C3F}" type="datetimeFigureOut">
              <a:rPr kumimoji="1" lang="ja-JP" altLang="en-US" smtClean="0"/>
              <a:t>2023/5/24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CEB6B-C828-43D0-A048-D2C0475C49A4}" type="slidenum">
              <a:rPr kumimoji="1" lang="ja-JP" altLang="en-US" smtClean="0"/>
              <a:t>‹#›</a:t>
            </a:fld>
            <a:endParaRPr kumimoji="1" lang="ja-JP" altLang="en-US"/>
          </a:p>
        </p:txBody>
      </p:sp>
    </p:spTree>
    <p:extLst>
      <p:ext uri="{BB962C8B-B14F-4D97-AF65-F5344CB8AC3E}">
        <p14:creationId xmlns:p14="http://schemas.microsoft.com/office/powerpoint/2010/main" val="309638203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678"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C21EF8-F0B4-4D33-B884-AD3A3627494D}"/>
              </a:ext>
            </a:extLst>
          </p:cNvPr>
          <p:cNvSpPr>
            <a:spLocks noGrp="1"/>
          </p:cNvSpPr>
          <p:nvPr>
            <p:ph type="title"/>
          </p:nvPr>
        </p:nvSpPr>
        <p:spPr>
          <a:xfrm>
            <a:off x="399716" y="229749"/>
            <a:ext cx="11392568" cy="532507"/>
          </a:xfrm>
        </p:spPr>
        <p:txBody>
          <a:bodyPr/>
          <a:lstStyle/>
          <a:p>
            <a:r>
              <a:rPr kumimoji="1" lang="en-US" altLang="ja-JP" sz="2800" dirty="0">
                <a:effectLst>
                  <a:outerShdw blurRad="38100" dist="38100" dir="2700000" algn="tl">
                    <a:srgbClr val="000000">
                      <a:alpha val="43137"/>
                    </a:srgbClr>
                  </a:outerShdw>
                </a:effectLst>
              </a:rPr>
              <a:t>LWC</a:t>
            </a:r>
            <a:r>
              <a:rPr kumimoji="1" lang="ja-JP" altLang="en-US" sz="2800" dirty="0">
                <a:effectLst>
                  <a:outerShdw blurRad="38100" dist="38100" dir="2700000" algn="tl">
                    <a:srgbClr val="000000">
                      <a:alpha val="43137"/>
                    </a:srgbClr>
                  </a:outerShdw>
                </a:effectLst>
              </a:rPr>
              <a:t>指標分析用テンプレート集</a:t>
            </a:r>
          </a:p>
        </p:txBody>
      </p:sp>
      <p:sp>
        <p:nvSpPr>
          <p:cNvPr id="3" name="テキスト ボックス 2">
            <a:extLst>
              <a:ext uri="{FF2B5EF4-FFF2-40B4-BE49-F238E27FC236}">
                <a16:creationId xmlns:a16="http://schemas.microsoft.com/office/drawing/2014/main" id="{0D8B2E2D-47E5-49EA-ABF0-9F79D88E5C25}"/>
              </a:ext>
            </a:extLst>
          </p:cNvPr>
          <p:cNvSpPr txBox="1"/>
          <p:nvPr/>
        </p:nvSpPr>
        <p:spPr>
          <a:xfrm>
            <a:off x="289830" y="1512360"/>
            <a:ext cx="4967970" cy="3539430"/>
          </a:xfrm>
          <a:prstGeom prst="rect">
            <a:avLst/>
          </a:prstGeom>
          <a:noFill/>
        </p:spPr>
        <p:txBody>
          <a:bodyPr wrap="square" rtlCol="0">
            <a:spAutoFit/>
          </a:bodyPr>
          <a:lstStyle/>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１．基本分析ツール</a:t>
            </a:r>
            <a:endParaRPr kumimoji="1" lang="en-US" altLang="ja-JP" sz="1600" dirty="0">
              <a:latin typeface="Meiryo UI" panose="020B0604030504040204" pitchFamily="50" charset="-128"/>
              <a:ea typeface="Meiryo UI" panose="020B0604030504040204" pitchFamily="50" charset="-128"/>
            </a:endParaRP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2" action="ppaction://hlinksldjump"/>
              </a:rPr>
              <a:t>①概要表</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3" action="ppaction://hlinksldjump"/>
              </a:rPr>
              <a:t>②他自治体との比較表</a:t>
            </a:r>
            <a:r>
              <a:rPr kumimoji="1" lang="en-US" altLang="ja-JP" sz="1600" dirty="0">
                <a:latin typeface="Meiryo UI" panose="020B0604030504040204" pitchFamily="50" charset="-128"/>
                <a:ea typeface="Meiryo UI" panose="020B0604030504040204" pitchFamily="50" charset="-128"/>
              </a:rPr>
              <a:t>	</a:t>
            </a: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③身体的健康／</a:t>
            </a:r>
            <a:r>
              <a:rPr kumimoji="1" lang="en-US" altLang="ja-JP" sz="1600" dirty="0">
                <a:latin typeface="Meiryo UI" panose="020B0604030504040204" pitchFamily="50" charset="-128"/>
                <a:ea typeface="Meiryo UI" panose="020B0604030504040204" pitchFamily="50" charset="-128"/>
              </a:rPr>
              <a:t>KPI</a:t>
            </a:r>
            <a:r>
              <a:rPr kumimoji="1" lang="ja-JP" altLang="en-US" sz="1600" dirty="0">
                <a:latin typeface="Meiryo UI" panose="020B0604030504040204" pitchFamily="50" charset="-128"/>
                <a:ea typeface="Meiryo UI" panose="020B0604030504040204" pitchFamily="50" charset="-128"/>
              </a:rPr>
              <a:t>一覧</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4" action="ppaction://hlinksldjump"/>
              </a:rPr>
              <a:t>客観のみ</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4" action="ppaction://hlinksldjump"/>
              </a:rPr>
              <a:t>客観・主観</a:t>
            </a:r>
            <a:endParaRPr kumimoji="1" lang="en-US" altLang="ja-JP" sz="1600" dirty="0">
              <a:latin typeface="Meiryo UI" panose="020B0604030504040204" pitchFamily="50" charset="-128"/>
              <a:ea typeface="Meiryo UI" panose="020B0604030504040204" pitchFamily="50" charset="-128"/>
            </a:endParaRP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5" action="ppaction://hlinksldjump"/>
              </a:rPr>
              <a:t>④身体的健康／分析コメント</a:t>
            </a:r>
            <a:r>
              <a:rPr kumimoji="1" lang="en-US" altLang="ja-JP" sz="1600" dirty="0">
                <a:latin typeface="Meiryo UI" panose="020B0604030504040204" pitchFamily="50" charset="-128"/>
                <a:ea typeface="Meiryo UI" panose="020B0604030504040204" pitchFamily="50" charset="-128"/>
              </a:rPr>
              <a:t>		</a:t>
            </a: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⑤社会的健康／</a:t>
            </a:r>
            <a:r>
              <a:rPr kumimoji="1" lang="en-US" altLang="ja-JP" sz="1600" dirty="0">
                <a:latin typeface="Meiryo UI" panose="020B0604030504040204" pitchFamily="50" charset="-128"/>
                <a:ea typeface="Meiryo UI" panose="020B0604030504040204" pitchFamily="50" charset="-128"/>
              </a:rPr>
              <a:t>KPI</a:t>
            </a:r>
            <a:r>
              <a:rPr kumimoji="1" lang="ja-JP" altLang="en-US" sz="1600" dirty="0">
                <a:latin typeface="Meiryo UI" panose="020B0604030504040204" pitchFamily="50" charset="-128"/>
                <a:ea typeface="Meiryo UI" panose="020B0604030504040204" pitchFamily="50" charset="-128"/>
              </a:rPr>
              <a:t>一覧</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6" action="ppaction://hlinksldjump"/>
              </a:rPr>
              <a:t>客観のみ</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7" action="ppaction://hlinksldjump"/>
              </a:rPr>
              <a:t>客観・主観</a:t>
            </a:r>
            <a:endParaRPr kumimoji="1" lang="en-US" altLang="ja-JP" sz="1600" dirty="0">
              <a:latin typeface="Meiryo UI" panose="020B0604030504040204" pitchFamily="50" charset="-128"/>
              <a:ea typeface="Meiryo UI" panose="020B0604030504040204" pitchFamily="50" charset="-128"/>
            </a:endParaRP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8" action="ppaction://hlinksldjump"/>
              </a:rPr>
              <a:t>⑥社会的健康／分析コメント</a:t>
            </a:r>
            <a:r>
              <a:rPr kumimoji="1" lang="en-US" altLang="ja-JP" sz="1600" dirty="0">
                <a:latin typeface="Meiryo UI" panose="020B0604030504040204" pitchFamily="50" charset="-128"/>
                <a:ea typeface="Meiryo UI" panose="020B0604030504040204" pitchFamily="50" charset="-128"/>
              </a:rPr>
              <a:t>		</a:t>
            </a: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⑦精神的健康／</a:t>
            </a:r>
            <a:r>
              <a:rPr kumimoji="1" lang="en-US" altLang="ja-JP" sz="1600" dirty="0">
                <a:latin typeface="Meiryo UI" panose="020B0604030504040204" pitchFamily="50" charset="-128"/>
                <a:ea typeface="Meiryo UI" panose="020B0604030504040204" pitchFamily="50" charset="-128"/>
              </a:rPr>
              <a:t>KPI</a:t>
            </a:r>
            <a:r>
              <a:rPr kumimoji="1" lang="ja-JP" altLang="en-US" sz="1600" dirty="0">
                <a:latin typeface="Meiryo UI" panose="020B0604030504040204" pitchFamily="50" charset="-128"/>
                <a:ea typeface="Meiryo UI" panose="020B0604030504040204" pitchFamily="50" charset="-128"/>
              </a:rPr>
              <a:t>一覧</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9" action="ppaction://hlinksldjump"/>
              </a:rPr>
              <a:t>客観のみ</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10" action="ppaction://hlinksldjump"/>
              </a:rPr>
              <a:t>客観・主観</a:t>
            </a:r>
            <a:endParaRPr kumimoji="1" lang="en-US" altLang="ja-JP" sz="1600" dirty="0">
              <a:latin typeface="Meiryo UI" panose="020B0604030504040204" pitchFamily="50" charset="-128"/>
              <a:ea typeface="Meiryo UI" panose="020B0604030504040204" pitchFamily="50" charset="-128"/>
            </a:endParaRP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11" action="ppaction://hlinksldjump"/>
              </a:rPr>
              <a:t>⑧精神的健康／分析コメント</a:t>
            </a:r>
            <a:r>
              <a:rPr kumimoji="1" lang="en-US" altLang="ja-JP" sz="1600" dirty="0">
                <a:latin typeface="Meiryo UI" panose="020B0604030504040204" pitchFamily="50" charset="-128"/>
                <a:ea typeface="Meiryo UI" panose="020B0604030504040204" pitchFamily="50" charset="-128"/>
              </a:rPr>
              <a:t>		</a:t>
            </a:r>
          </a:p>
        </p:txBody>
      </p:sp>
      <p:sp>
        <p:nvSpPr>
          <p:cNvPr id="4" name="テキスト ボックス 3">
            <a:extLst>
              <a:ext uri="{FF2B5EF4-FFF2-40B4-BE49-F238E27FC236}">
                <a16:creationId xmlns:a16="http://schemas.microsoft.com/office/drawing/2014/main" id="{101DA6B5-19CD-45AE-8A70-5E8DD5AF1A8C}"/>
              </a:ext>
            </a:extLst>
          </p:cNvPr>
          <p:cNvSpPr txBox="1"/>
          <p:nvPr/>
        </p:nvSpPr>
        <p:spPr>
          <a:xfrm>
            <a:off x="5529341" y="1512360"/>
            <a:ext cx="6473413" cy="3616375"/>
          </a:xfrm>
          <a:prstGeom prst="rect">
            <a:avLst/>
          </a:prstGeom>
          <a:noFill/>
        </p:spPr>
        <p:txBody>
          <a:bodyPr wrap="square" rtlCol="0">
            <a:spAutoFit/>
          </a:bodyPr>
          <a:lstStyle/>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２．市民満足度の比較分析用</a:t>
            </a:r>
            <a:endParaRPr kumimoji="1" lang="en-US" altLang="ja-JP" sz="1600" dirty="0">
              <a:latin typeface="Meiryo UI" panose="020B0604030504040204" pitchFamily="50" charset="-128"/>
              <a:ea typeface="Meiryo UI" panose="020B0604030504040204" pitchFamily="50" charset="-128"/>
            </a:endParaRP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8" action="ppaction://hlinksldjump"/>
              </a:rPr>
              <a:t>①市民満足度調査における施策の満足度</a:t>
            </a:r>
            <a:r>
              <a:rPr kumimoji="1" lang="en-US" altLang="ja-JP" sz="1600" dirty="0">
                <a:latin typeface="Meiryo UI" panose="020B0604030504040204" pitchFamily="50" charset="-128"/>
                <a:ea typeface="Meiryo UI" panose="020B0604030504040204" pitchFamily="50" charset="-128"/>
              </a:rPr>
              <a:t>	</a:t>
            </a: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9" action="ppaction://hlinksldjump"/>
              </a:rPr>
              <a:t>②市民満足度調査における施策の重要度</a:t>
            </a:r>
            <a:r>
              <a:rPr kumimoji="1" lang="en-US" altLang="ja-JP" sz="1600" dirty="0">
                <a:latin typeface="Meiryo UI" panose="020B0604030504040204" pitchFamily="50" charset="-128"/>
                <a:ea typeface="Meiryo UI" panose="020B0604030504040204" pitchFamily="50" charset="-128"/>
              </a:rPr>
              <a:t>	</a:t>
            </a: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10" action="ppaction://hlinksldjump"/>
              </a:rPr>
              <a:t>③市民満足度調査（満足度）でみた</a:t>
            </a:r>
            <a:r>
              <a:rPr kumimoji="1" lang="en-US" altLang="ja-JP" sz="1600" dirty="0">
                <a:latin typeface="Meiryo UI" panose="020B0604030504040204" pitchFamily="50" charset="-128"/>
                <a:ea typeface="Meiryo UI" panose="020B0604030504040204" pitchFamily="50" charset="-128"/>
                <a:hlinkClick r:id="rId10" action="ppaction://hlinksldjump"/>
              </a:rPr>
              <a:t>LWCI</a:t>
            </a:r>
            <a:r>
              <a:rPr kumimoji="1" lang="ja-JP" altLang="en-US" sz="1600" dirty="0">
                <a:latin typeface="Meiryo UI" panose="020B0604030504040204" pitchFamily="50" charset="-128"/>
                <a:ea typeface="Meiryo UI" panose="020B0604030504040204" pitchFamily="50" charset="-128"/>
                <a:hlinkClick r:id="rId10" action="ppaction://hlinksldjump"/>
              </a:rPr>
              <a:t>各因子の優先順位</a:t>
            </a:r>
            <a:r>
              <a:rPr kumimoji="1" lang="en-US" altLang="ja-JP" sz="1600" dirty="0">
                <a:latin typeface="Meiryo UI" panose="020B0604030504040204" pitchFamily="50" charset="-128"/>
                <a:ea typeface="Meiryo UI" panose="020B0604030504040204" pitchFamily="50" charset="-128"/>
              </a:rPr>
              <a:t>	</a:t>
            </a: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11" action="ppaction://hlinksldjump"/>
              </a:rPr>
              <a:t>④市民満足度調査（重要度）でみた</a:t>
            </a:r>
            <a:r>
              <a:rPr kumimoji="1" lang="en-US" altLang="ja-JP" sz="1600" dirty="0">
                <a:latin typeface="Meiryo UI" panose="020B0604030504040204" pitchFamily="50" charset="-128"/>
                <a:ea typeface="Meiryo UI" panose="020B0604030504040204" pitchFamily="50" charset="-128"/>
                <a:hlinkClick r:id="rId11" action="ppaction://hlinksldjump"/>
              </a:rPr>
              <a:t>LWCI</a:t>
            </a:r>
            <a:r>
              <a:rPr kumimoji="1" lang="ja-JP" altLang="en-US" sz="1600" dirty="0">
                <a:latin typeface="Meiryo UI" panose="020B0604030504040204" pitchFamily="50" charset="-128"/>
                <a:ea typeface="Meiryo UI" panose="020B0604030504040204" pitchFamily="50" charset="-128"/>
                <a:hlinkClick r:id="rId11" action="ppaction://hlinksldjump"/>
              </a:rPr>
              <a:t>各因子の優先順位</a:t>
            </a:r>
            <a:r>
              <a:rPr kumimoji="1" lang="en-US" altLang="ja-JP" sz="1600" dirty="0">
                <a:latin typeface="Meiryo UI" panose="020B0604030504040204" pitchFamily="50" charset="-128"/>
                <a:ea typeface="Meiryo UI" panose="020B0604030504040204" pitchFamily="50" charset="-128"/>
              </a:rPr>
              <a:t>	</a:t>
            </a:r>
          </a:p>
          <a:p>
            <a:pPr>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12" action="ppaction://hlinksldjump"/>
              </a:rPr>
              <a:t>⑤市民満足度調査／満足度と重要度の相関図（散布図）</a:t>
            </a:r>
            <a:r>
              <a:rPr kumimoji="1" lang="en-US" altLang="ja-JP" sz="1600" dirty="0">
                <a:latin typeface="Meiryo UI" panose="020B0604030504040204" pitchFamily="50" charset="-128"/>
                <a:ea typeface="Meiryo UI" panose="020B0604030504040204" pitchFamily="50" charset="-128"/>
              </a:rPr>
              <a:t>	</a:t>
            </a:r>
          </a:p>
          <a:p>
            <a:pPr algn="l">
              <a:spcBef>
                <a:spcPts val="1200"/>
              </a:spcBef>
              <a:buClr>
                <a:srgbClr val="5A5A5A"/>
              </a:buClr>
              <a:buSzPct val="100000"/>
            </a:pP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13" action="ppaction://hlinksldjump"/>
              </a:rPr>
              <a:t>⑥</a:t>
            </a:r>
            <a:r>
              <a:rPr kumimoji="1" lang="en-US" altLang="ja-JP" sz="1600" dirty="0">
                <a:latin typeface="Meiryo UI" panose="020B0604030504040204" pitchFamily="50" charset="-128"/>
                <a:ea typeface="Meiryo UI" panose="020B0604030504040204" pitchFamily="50" charset="-128"/>
                <a:hlinkClick r:id="rId13" action="ppaction://hlinksldjump"/>
              </a:rPr>
              <a:t>LWCI</a:t>
            </a:r>
            <a:r>
              <a:rPr kumimoji="1" lang="ja-JP" altLang="en-US" sz="1600" dirty="0">
                <a:latin typeface="Meiryo UI" panose="020B0604030504040204" pitchFamily="50" charset="-128"/>
                <a:ea typeface="Meiryo UI" panose="020B0604030504040204" pitchFamily="50" charset="-128"/>
                <a:hlinkClick r:id="rId13" action="ppaction://hlinksldjump"/>
              </a:rPr>
              <a:t>客観因子と市民満足度調査／満足度との相関図（散布図）</a:t>
            </a:r>
            <a:endParaRPr kumimoji="1" lang="en-US" altLang="ja-JP" sz="1600" dirty="0">
              <a:latin typeface="Meiryo UI" panose="020B0604030504040204" pitchFamily="50" charset="-128"/>
              <a:ea typeface="Meiryo UI" panose="020B0604030504040204" pitchFamily="50" charset="-128"/>
            </a:endParaRPr>
          </a:p>
          <a:p>
            <a:pPr algn="l">
              <a:spcBef>
                <a:spcPts val="1200"/>
              </a:spcBef>
              <a:buClr>
                <a:srgbClr val="5A5A5A"/>
              </a:buClr>
              <a:buSzPct val="100000"/>
            </a:pP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hlinkClick r:id="rId14" action="ppaction://hlinksldjump"/>
              </a:rPr>
              <a:t>⑦</a:t>
            </a:r>
            <a:r>
              <a:rPr kumimoji="1" lang="en-US" altLang="ja-JP" sz="1600" dirty="0">
                <a:latin typeface="Meiryo UI" panose="020B0604030504040204" pitchFamily="50" charset="-128"/>
                <a:ea typeface="Meiryo UI" panose="020B0604030504040204" pitchFamily="50" charset="-128"/>
                <a:hlinkClick r:id="rId14" action="ppaction://hlinksldjump"/>
              </a:rPr>
              <a:t>LWCI</a:t>
            </a:r>
            <a:r>
              <a:rPr kumimoji="1" lang="ja-JP" altLang="en-US" sz="1600" dirty="0">
                <a:latin typeface="Meiryo UI" panose="020B0604030504040204" pitchFamily="50" charset="-128"/>
                <a:ea typeface="Meiryo UI" panose="020B0604030504040204" pitchFamily="50" charset="-128"/>
                <a:hlinkClick r:id="rId14" action="ppaction://hlinksldjump"/>
              </a:rPr>
              <a:t>客観因子と市民満足度調査／満足度との相関図（散布図）</a:t>
            </a:r>
            <a:endParaRPr kumimoji="1" lang="en-US" altLang="ja-JP" sz="1600" dirty="0">
              <a:latin typeface="Meiryo UI" panose="020B0604030504040204" pitchFamily="50" charset="-128"/>
              <a:ea typeface="Meiryo UI" panose="020B0604030504040204" pitchFamily="50" charset="-128"/>
            </a:endParaRPr>
          </a:p>
          <a:p>
            <a:pPr algn="l">
              <a:spcBef>
                <a:spcPts val="1800"/>
              </a:spcBef>
              <a:buClr>
                <a:srgbClr val="5A5A5A"/>
              </a:buClr>
              <a:buSzPct val="100000"/>
            </a:pPr>
            <a:r>
              <a:rPr kumimoji="1" lang="ja-JP" altLang="en-US" sz="1600" dirty="0">
                <a:latin typeface="Meiryo UI" panose="020B0604030504040204" pitchFamily="50" charset="-128"/>
                <a:ea typeface="Meiryo UI" panose="020B0604030504040204" pitchFamily="50" charset="-128"/>
              </a:rPr>
              <a:t>３．</a:t>
            </a:r>
            <a:r>
              <a:rPr kumimoji="1" lang="ja-JP" altLang="en-US" sz="1600" dirty="0">
                <a:latin typeface="Meiryo UI" panose="020B0604030504040204" pitchFamily="50" charset="-128"/>
                <a:ea typeface="Meiryo UI" panose="020B0604030504040204" pitchFamily="50" charset="-128"/>
                <a:hlinkClick r:id="rId15" action="ppaction://hlinksldjump"/>
              </a:rPr>
              <a:t>幸福のストーリー図</a:t>
            </a:r>
            <a:r>
              <a:rPr kumimoji="1" lang="en-US" altLang="ja-JP" sz="1600" dirty="0">
                <a:latin typeface="Meiryo UI" panose="020B0604030504040204" pitchFamily="50" charset="-128"/>
                <a:ea typeface="Meiryo UI" panose="020B0604030504040204" pitchFamily="50" charset="-128"/>
              </a:rPr>
              <a:t>				</a:t>
            </a:r>
          </a:p>
        </p:txBody>
      </p:sp>
      <p:sp>
        <p:nvSpPr>
          <p:cNvPr id="5" name="テキスト ボックス 4">
            <a:extLst>
              <a:ext uri="{FF2B5EF4-FFF2-40B4-BE49-F238E27FC236}">
                <a16:creationId xmlns:a16="http://schemas.microsoft.com/office/drawing/2014/main" id="{E3421754-5FCF-4992-A21E-55649C553352}"/>
              </a:ext>
            </a:extLst>
          </p:cNvPr>
          <p:cNvSpPr txBox="1"/>
          <p:nvPr/>
        </p:nvSpPr>
        <p:spPr>
          <a:xfrm>
            <a:off x="-103695" y="1046374"/>
            <a:ext cx="1838227" cy="338554"/>
          </a:xfrm>
          <a:prstGeom prst="rect">
            <a:avLst/>
          </a:prstGeom>
          <a:noFill/>
        </p:spPr>
        <p:txBody>
          <a:bodyPr wrap="square" rtlCol="0">
            <a:spAutoFit/>
          </a:bodyPr>
          <a:lstStyle/>
          <a:p>
            <a:pPr algn="ctr">
              <a:buClr>
                <a:srgbClr val="5A5A5A"/>
              </a:buClr>
              <a:buSzPct val="100000"/>
            </a:pP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目　　次</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57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4159D-9828-43C5-9F8B-6F5173C89A03}"/>
              </a:ext>
            </a:extLst>
          </p:cNvPr>
          <p:cNvSpPr>
            <a:spLocks noGrp="1"/>
          </p:cNvSpPr>
          <p:nvPr>
            <p:ph type="title"/>
          </p:nvPr>
        </p:nvSpPr>
        <p:spPr>
          <a:xfrm>
            <a:off x="385615" y="46091"/>
            <a:ext cx="11392568" cy="532507"/>
          </a:xfrm>
        </p:spPr>
        <p:txBody>
          <a:bodyPr/>
          <a:lstStyle/>
          <a:p>
            <a:r>
              <a:rPr kumimoji="1" lang="ja-JP" altLang="en-US" dirty="0">
                <a:effectLst>
                  <a:outerShdw blurRad="38100" dist="38100" dir="2700000" algn="tl">
                    <a:srgbClr val="000000">
                      <a:alpha val="43137"/>
                    </a:srgbClr>
                  </a:outerShdw>
                </a:effectLst>
              </a:rPr>
              <a:t>市民満足度調査における施策の満足度</a:t>
            </a:r>
          </a:p>
        </p:txBody>
      </p:sp>
      <p:sp>
        <p:nvSpPr>
          <p:cNvPr id="3" name="テキスト プレースホルダー 2">
            <a:extLst>
              <a:ext uri="{FF2B5EF4-FFF2-40B4-BE49-F238E27FC236}">
                <a16:creationId xmlns:a16="http://schemas.microsoft.com/office/drawing/2014/main" id="{13BE2708-8927-4123-AEDD-E9EC0359A17D}"/>
              </a:ext>
            </a:extLst>
          </p:cNvPr>
          <p:cNvSpPr>
            <a:spLocks noGrp="1"/>
          </p:cNvSpPr>
          <p:nvPr>
            <p:ph type="body" sz="quarter" idx="16"/>
          </p:nvPr>
        </p:nvSpPr>
        <p:spPr/>
        <p:txBody>
          <a:bodyPr/>
          <a:lstStyle/>
          <a:p>
            <a:endParaRPr kumimoji="1" lang="ja-JP" altLang="en-US" dirty="0"/>
          </a:p>
        </p:txBody>
      </p:sp>
      <p:sp>
        <p:nvSpPr>
          <p:cNvPr id="11" name="テキスト ボックス 10">
            <a:extLst>
              <a:ext uri="{FF2B5EF4-FFF2-40B4-BE49-F238E27FC236}">
                <a16:creationId xmlns:a16="http://schemas.microsoft.com/office/drawing/2014/main" id="{46C64C7A-E7E8-4584-9490-F315FB7D7A34}"/>
              </a:ext>
            </a:extLst>
          </p:cNvPr>
          <p:cNvSpPr txBox="1"/>
          <p:nvPr/>
        </p:nvSpPr>
        <p:spPr>
          <a:xfrm>
            <a:off x="8231999" y="4015011"/>
            <a:ext cx="3903175" cy="2258967"/>
          </a:xfrm>
          <a:prstGeom prst="rect">
            <a:avLst/>
          </a:prstGeom>
          <a:solidFill>
            <a:schemeClr val="bg1"/>
          </a:solidFill>
          <a:ln>
            <a:solidFill>
              <a:schemeClr val="tx1">
                <a:lumMod val="50000"/>
                <a:lumOff val="50000"/>
              </a:schemeClr>
            </a:solidFill>
          </a:ln>
        </p:spPr>
        <p:txBody>
          <a:bodyPr wrap="square" rtlCol="0">
            <a:noAutofit/>
          </a:bodyPr>
          <a:lstStyle/>
          <a:p>
            <a:pPr algn="l">
              <a:buClr>
                <a:srgbClr val="5A5A5A"/>
              </a:buClr>
              <a:buSzPct val="100000"/>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）表の説明</a:t>
            </a:r>
            <a:endParaRPr kumimoji="1" lang="en-US" altLang="ja-JP" sz="1200" dirty="0">
              <a:latin typeface="Meiryo UI" panose="020B0604030504040204" pitchFamily="50" charset="-128"/>
              <a:ea typeface="Meiryo UI" panose="020B0604030504040204" pitchFamily="50" charset="-128"/>
            </a:endParaRPr>
          </a:p>
          <a:p>
            <a:pPr marL="171450" indent="-171450" algn="l">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●●市「令和●年度市民意識調査報告書」の「</a:t>
            </a:r>
            <a:r>
              <a:rPr lang="ja-JP" altLang="en-US" sz="1200" dirty="0">
                <a:latin typeface="Meiryo UI" panose="020B0604030504040204" pitchFamily="50" charset="-128"/>
                <a:ea typeface="Meiryo UI" panose="020B0604030504040204" pitchFamily="50" charset="-128"/>
              </a:rPr>
              <a:t>市の施策に対する満足度・重要度」のデータをもとに作成。</a:t>
            </a:r>
            <a:endParaRPr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市の実施している●の施策について、重要度（「重要」、「やや重要」、「あまり重要ではない」、「重要ではない」）を市民が選択し回答。</a:t>
            </a:r>
            <a:endParaRPr kumimoji="1"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「重要」を２点、「やや重要」を１点、「あまり重要ではない」をマイナス１点、「重要ではない」をマイナス２点として合計し、その合計を重要度・満足度として算出 。</a:t>
            </a:r>
            <a:endParaRPr kumimoji="1" lang="en-US" altLang="ja-JP" sz="12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630053E8-B50A-4936-90E0-47ADDBC92F77}"/>
              </a:ext>
            </a:extLst>
          </p:cNvPr>
          <p:cNvSpPr/>
          <p:nvPr/>
        </p:nvSpPr>
        <p:spPr>
          <a:xfrm>
            <a:off x="9154489" y="4616901"/>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説明例</a:t>
            </a:r>
          </a:p>
        </p:txBody>
      </p:sp>
      <p:graphicFrame>
        <p:nvGraphicFramePr>
          <p:cNvPr id="9" name="表 8">
            <a:extLst>
              <a:ext uri="{FF2B5EF4-FFF2-40B4-BE49-F238E27FC236}">
                <a16:creationId xmlns:a16="http://schemas.microsoft.com/office/drawing/2014/main" id="{D4ACDA3E-DC02-47D7-AB0F-0979D6B37BE0}"/>
              </a:ext>
            </a:extLst>
          </p:cNvPr>
          <p:cNvGraphicFramePr>
            <a:graphicFrameLocks noGrp="1"/>
          </p:cNvGraphicFramePr>
          <p:nvPr>
            <p:extLst>
              <p:ext uri="{D42A27DB-BD31-4B8C-83A1-F6EECF244321}">
                <p14:modId xmlns:p14="http://schemas.microsoft.com/office/powerpoint/2010/main" val="3231374243"/>
              </p:ext>
            </p:extLst>
          </p:nvPr>
        </p:nvGraphicFramePr>
        <p:xfrm>
          <a:off x="97304" y="1183822"/>
          <a:ext cx="3959999" cy="5108391"/>
        </p:xfrm>
        <a:graphic>
          <a:graphicData uri="http://schemas.openxmlformats.org/drawingml/2006/table">
            <a:tbl>
              <a:tblPr/>
              <a:tblGrid>
                <a:gridCol w="196610">
                  <a:extLst>
                    <a:ext uri="{9D8B030D-6E8A-4147-A177-3AD203B41FA5}">
                      <a16:colId xmlns:a16="http://schemas.microsoft.com/office/drawing/2014/main" val="3817169225"/>
                    </a:ext>
                  </a:extLst>
                </a:gridCol>
                <a:gridCol w="2196196">
                  <a:extLst>
                    <a:ext uri="{9D8B030D-6E8A-4147-A177-3AD203B41FA5}">
                      <a16:colId xmlns:a16="http://schemas.microsoft.com/office/drawing/2014/main" val="1350000771"/>
                    </a:ext>
                  </a:extLst>
                </a:gridCol>
                <a:gridCol w="1159326">
                  <a:extLst>
                    <a:ext uri="{9D8B030D-6E8A-4147-A177-3AD203B41FA5}">
                      <a16:colId xmlns:a16="http://schemas.microsoft.com/office/drawing/2014/main" val="1924795917"/>
                    </a:ext>
                  </a:extLst>
                </a:gridCol>
                <a:gridCol w="407867">
                  <a:extLst>
                    <a:ext uri="{9D8B030D-6E8A-4147-A177-3AD203B41FA5}">
                      <a16:colId xmlns:a16="http://schemas.microsoft.com/office/drawing/2014/main" val="2758855782"/>
                    </a:ext>
                  </a:extLst>
                </a:gridCol>
              </a:tblGrid>
              <a:tr h="36721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順位</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施策の方針の名前</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LWCI</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との対応</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満足度</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57733166"/>
                  </a:ext>
                </a:extLst>
              </a:tr>
              <a:tr h="237311">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8061457"/>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4749664"/>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29823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9976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3836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77659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384339"/>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4895521"/>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599794"/>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1695282"/>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2687151"/>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801530"/>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215359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5048368"/>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989845"/>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5225784"/>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06110"/>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5898801"/>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327999"/>
                  </a:ext>
                </a:extLst>
              </a:tr>
              <a:tr h="232264">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8405219"/>
                  </a:ext>
                </a:extLst>
              </a:tr>
            </a:tbl>
          </a:graphicData>
        </a:graphic>
      </p:graphicFrame>
      <p:graphicFrame>
        <p:nvGraphicFramePr>
          <p:cNvPr id="13" name="表 12">
            <a:extLst>
              <a:ext uri="{FF2B5EF4-FFF2-40B4-BE49-F238E27FC236}">
                <a16:creationId xmlns:a16="http://schemas.microsoft.com/office/drawing/2014/main" id="{B96C2DD6-B7AA-49FC-AF3C-776513B5E7A3}"/>
              </a:ext>
            </a:extLst>
          </p:cNvPr>
          <p:cNvGraphicFramePr>
            <a:graphicFrameLocks noGrp="1"/>
          </p:cNvGraphicFramePr>
          <p:nvPr>
            <p:extLst>
              <p:ext uri="{D42A27DB-BD31-4B8C-83A1-F6EECF244321}">
                <p14:modId xmlns:p14="http://schemas.microsoft.com/office/powerpoint/2010/main" val="1205681025"/>
              </p:ext>
            </p:extLst>
          </p:nvPr>
        </p:nvGraphicFramePr>
        <p:xfrm>
          <a:off x="4115668" y="1175656"/>
          <a:ext cx="3960000" cy="5108388"/>
        </p:xfrm>
        <a:graphic>
          <a:graphicData uri="http://schemas.openxmlformats.org/drawingml/2006/table">
            <a:tbl>
              <a:tblPr/>
              <a:tblGrid>
                <a:gridCol w="237434">
                  <a:extLst>
                    <a:ext uri="{9D8B030D-6E8A-4147-A177-3AD203B41FA5}">
                      <a16:colId xmlns:a16="http://schemas.microsoft.com/office/drawing/2014/main" val="3346876773"/>
                    </a:ext>
                  </a:extLst>
                </a:gridCol>
                <a:gridCol w="2285612">
                  <a:extLst>
                    <a:ext uri="{9D8B030D-6E8A-4147-A177-3AD203B41FA5}">
                      <a16:colId xmlns:a16="http://schemas.microsoft.com/office/drawing/2014/main" val="3083252198"/>
                    </a:ext>
                  </a:extLst>
                </a:gridCol>
                <a:gridCol w="1011190">
                  <a:extLst>
                    <a:ext uri="{9D8B030D-6E8A-4147-A177-3AD203B41FA5}">
                      <a16:colId xmlns:a16="http://schemas.microsoft.com/office/drawing/2014/main" val="647700470"/>
                    </a:ext>
                  </a:extLst>
                </a:gridCol>
                <a:gridCol w="425764">
                  <a:extLst>
                    <a:ext uri="{9D8B030D-6E8A-4147-A177-3AD203B41FA5}">
                      <a16:colId xmlns:a16="http://schemas.microsoft.com/office/drawing/2014/main" val="1802077341"/>
                    </a:ext>
                  </a:extLst>
                </a:gridCol>
              </a:tblGrid>
              <a:tr h="35882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順位</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施策の方針の名前</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LWCI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との対応</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満足度</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3143125"/>
                  </a:ext>
                </a:extLst>
              </a:tr>
              <a:tr h="237478">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9886484"/>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045636"/>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58164"/>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087373"/>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9123080"/>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1189571"/>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1568043"/>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9254541"/>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7513643"/>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091795"/>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5387196"/>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6883120"/>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499638"/>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6360471"/>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6661869"/>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4464399"/>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0726297"/>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628573"/>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485278"/>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41222"/>
                  </a:ext>
                </a:extLst>
              </a:tr>
            </a:tbl>
          </a:graphicData>
        </a:graphic>
      </p:graphicFrame>
      <p:sp>
        <p:nvSpPr>
          <p:cNvPr id="14" name="テキスト ボックス 13">
            <a:extLst>
              <a:ext uri="{FF2B5EF4-FFF2-40B4-BE49-F238E27FC236}">
                <a16:creationId xmlns:a16="http://schemas.microsoft.com/office/drawing/2014/main" id="{9ECAF9F8-E657-4024-9EA3-154D5CE10132}"/>
              </a:ext>
            </a:extLst>
          </p:cNvPr>
          <p:cNvSpPr txBox="1"/>
          <p:nvPr/>
        </p:nvSpPr>
        <p:spPr>
          <a:xfrm>
            <a:off x="2183857" y="867879"/>
            <a:ext cx="4513678" cy="307777"/>
          </a:xfrm>
          <a:prstGeom prst="rect">
            <a:avLst/>
          </a:prstGeom>
          <a:noFill/>
        </p:spPr>
        <p:txBody>
          <a:bodyPr wrap="square" rtlCol="0">
            <a:spAutoFit/>
          </a:bodyPr>
          <a:lstStyle/>
          <a:p>
            <a:pPr algn="l">
              <a:buClr>
                <a:srgbClr val="5A5A5A"/>
              </a:buClr>
              <a:buSzPct val="100000"/>
            </a:pPr>
            <a:r>
              <a:rPr kumimoji="1" lang="ja-JP" altLang="en-US" sz="1400" b="1" dirty="0">
                <a:latin typeface="Meiryo UI" panose="020B0604030504040204" pitchFamily="50" charset="-128"/>
                <a:ea typeface="Meiryo UI" panose="020B0604030504040204" pitchFamily="50" charset="-128"/>
              </a:rPr>
              <a:t>満足度</a:t>
            </a:r>
            <a:r>
              <a:rPr kumimoji="1" lang="ja-JP" altLang="en-US" sz="1400" dirty="0">
                <a:latin typeface="Meiryo UI" panose="020B0604030504040204" pitchFamily="50" charset="-128"/>
                <a:ea typeface="Meiryo UI" panose="020B0604030504040204" pitchFamily="50" charset="-128"/>
              </a:rPr>
              <a:t> ＜●●市市民意識調査（令和●年度）</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8039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EA3E99-5CEC-413E-9AF5-4180BAEDDF8F}"/>
              </a:ext>
            </a:extLst>
          </p:cNvPr>
          <p:cNvSpPr>
            <a:spLocks noGrp="1"/>
          </p:cNvSpPr>
          <p:nvPr>
            <p:ph type="title"/>
          </p:nvPr>
        </p:nvSpPr>
        <p:spPr>
          <a:xfrm>
            <a:off x="385615" y="51515"/>
            <a:ext cx="11392568" cy="532507"/>
          </a:xfrm>
        </p:spPr>
        <p:txBody>
          <a:bodyPr/>
          <a:lstStyle/>
          <a:p>
            <a:r>
              <a:rPr kumimoji="1" lang="ja-JP" altLang="en-US" dirty="0">
                <a:effectLst>
                  <a:outerShdw blurRad="38100" dist="38100" dir="2700000" algn="tl">
                    <a:srgbClr val="000000">
                      <a:alpha val="43137"/>
                    </a:srgbClr>
                  </a:outerShdw>
                </a:effectLst>
              </a:rPr>
              <a:t>市民満足度調査における施策の重要度</a:t>
            </a:r>
          </a:p>
        </p:txBody>
      </p:sp>
      <p:sp>
        <p:nvSpPr>
          <p:cNvPr id="3" name="テキスト プレースホルダー 2">
            <a:extLst>
              <a:ext uri="{FF2B5EF4-FFF2-40B4-BE49-F238E27FC236}">
                <a16:creationId xmlns:a16="http://schemas.microsoft.com/office/drawing/2014/main" id="{C42F7C28-219A-4DF2-825E-C11A29F111BF}"/>
              </a:ext>
            </a:extLst>
          </p:cNvPr>
          <p:cNvSpPr>
            <a:spLocks noGrp="1"/>
          </p:cNvSpPr>
          <p:nvPr>
            <p:ph type="body" sz="quarter" idx="16"/>
          </p:nvPr>
        </p:nvSpPr>
        <p:spPr/>
        <p:txBody>
          <a:bodyPr/>
          <a:lstStyle/>
          <a:p>
            <a:endParaRPr kumimoji="1" lang="ja-JP" altLang="en-US"/>
          </a:p>
        </p:txBody>
      </p:sp>
      <p:graphicFrame>
        <p:nvGraphicFramePr>
          <p:cNvPr id="4" name="表 3">
            <a:extLst>
              <a:ext uri="{FF2B5EF4-FFF2-40B4-BE49-F238E27FC236}">
                <a16:creationId xmlns:a16="http://schemas.microsoft.com/office/drawing/2014/main" id="{1421CE79-EFB4-4E12-9AC7-BDFE5B180FE8}"/>
              </a:ext>
            </a:extLst>
          </p:cNvPr>
          <p:cNvGraphicFramePr>
            <a:graphicFrameLocks noGrp="1"/>
          </p:cNvGraphicFramePr>
          <p:nvPr>
            <p:extLst>
              <p:ext uri="{D42A27DB-BD31-4B8C-83A1-F6EECF244321}">
                <p14:modId xmlns:p14="http://schemas.microsoft.com/office/powerpoint/2010/main" val="1803161749"/>
              </p:ext>
            </p:extLst>
          </p:nvPr>
        </p:nvGraphicFramePr>
        <p:xfrm>
          <a:off x="97304" y="1183822"/>
          <a:ext cx="3959999" cy="5108391"/>
        </p:xfrm>
        <a:graphic>
          <a:graphicData uri="http://schemas.openxmlformats.org/drawingml/2006/table">
            <a:tbl>
              <a:tblPr/>
              <a:tblGrid>
                <a:gridCol w="196610">
                  <a:extLst>
                    <a:ext uri="{9D8B030D-6E8A-4147-A177-3AD203B41FA5}">
                      <a16:colId xmlns:a16="http://schemas.microsoft.com/office/drawing/2014/main" val="3817169225"/>
                    </a:ext>
                  </a:extLst>
                </a:gridCol>
                <a:gridCol w="2196196">
                  <a:extLst>
                    <a:ext uri="{9D8B030D-6E8A-4147-A177-3AD203B41FA5}">
                      <a16:colId xmlns:a16="http://schemas.microsoft.com/office/drawing/2014/main" val="1350000771"/>
                    </a:ext>
                  </a:extLst>
                </a:gridCol>
                <a:gridCol w="1159326">
                  <a:extLst>
                    <a:ext uri="{9D8B030D-6E8A-4147-A177-3AD203B41FA5}">
                      <a16:colId xmlns:a16="http://schemas.microsoft.com/office/drawing/2014/main" val="1924795917"/>
                    </a:ext>
                  </a:extLst>
                </a:gridCol>
                <a:gridCol w="407867">
                  <a:extLst>
                    <a:ext uri="{9D8B030D-6E8A-4147-A177-3AD203B41FA5}">
                      <a16:colId xmlns:a16="http://schemas.microsoft.com/office/drawing/2014/main" val="2758855782"/>
                    </a:ext>
                  </a:extLst>
                </a:gridCol>
              </a:tblGrid>
              <a:tr h="36721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順位</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施策の方針の名前</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LWCI</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との対応</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満足度</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57733166"/>
                  </a:ext>
                </a:extLst>
              </a:tr>
              <a:tr h="237311">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8061457"/>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4749664"/>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29823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9976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3836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77659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384339"/>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4895521"/>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599794"/>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1695282"/>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2687151"/>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801530"/>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2153596"/>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5048368"/>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989845"/>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5225784"/>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06110"/>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5898801"/>
                  </a:ext>
                </a:extLst>
              </a:tr>
              <a:tr h="237311">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327999"/>
                  </a:ext>
                </a:extLst>
              </a:tr>
              <a:tr h="232264">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8405219"/>
                  </a:ext>
                </a:extLst>
              </a:tr>
            </a:tbl>
          </a:graphicData>
        </a:graphic>
      </p:graphicFrame>
      <p:graphicFrame>
        <p:nvGraphicFramePr>
          <p:cNvPr id="5" name="表 4">
            <a:extLst>
              <a:ext uri="{FF2B5EF4-FFF2-40B4-BE49-F238E27FC236}">
                <a16:creationId xmlns:a16="http://schemas.microsoft.com/office/drawing/2014/main" id="{AF633473-577A-41D3-99F8-956900A81B72}"/>
              </a:ext>
            </a:extLst>
          </p:cNvPr>
          <p:cNvGraphicFramePr>
            <a:graphicFrameLocks noGrp="1"/>
          </p:cNvGraphicFramePr>
          <p:nvPr>
            <p:extLst>
              <p:ext uri="{D42A27DB-BD31-4B8C-83A1-F6EECF244321}">
                <p14:modId xmlns:p14="http://schemas.microsoft.com/office/powerpoint/2010/main" val="3848350748"/>
              </p:ext>
            </p:extLst>
          </p:nvPr>
        </p:nvGraphicFramePr>
        <p:xfrm>
          <a:off x="4115668" y="1175656"/>
          <a:ext cx="3960000" cy="5108388"/>
        </p:xfrm>
        <a:graphic>
          <a:graphicData uri="http://schemas.openxmlformats.org/drawingml/2006/table">
            <a:tbl>
              <a:tblPr/>
              <a:tblGrid>
                <a:gridCol w="237434">
                  <a:extLst>
                    <a:ext uri="{9D8B030D-6E8A-4147-A177-3AD203B41FA5}">
                      <a16:colId xmlns:a16="http://schemas.microsoft.com/office/drawing/2014/main" val="3346876773"/>
                    </a:ext>
                  </a:extLst>
                </a:gridCol>
                <a:gridCol w="2285612">
                  <a:extLst>
                    <a:ext uri="{9D8B030D-6E8A-4147-A177-3AD203B41FA5}">
                      <a16:colId xmlns:a16="http://schemas.microsoft.com/office/drawing/2014/main" val="3083252198"/>
                    </a:ext>
                  </a:extLst>
                </a:gridCol>
                <a:gridCol w="1011190">
                  <a:extLst>
                    <a:ext uri="{9D8B030D-6E8A-4147-A177-3AD203B41FA5}">
                      <a16:colId xmlns:a16="http://schemas.microsoft.com/office/drawing/2014/main" val="647700470"/>
                    </a:ext>
                  </a:extLst>
                </a:gridCol>
                <a:gridCol w="425764">
                  <a:extLst>
                    <a:ext uri="{9D8B030D-6E8A-4147-A177-3AD203B41FA5}">
                      <a16:colId xmlns:a16="http://schemas.microsoft.com/office/drawing/2014/main" val="1802077341"/>
                    </a:ext>
                  </a:extLst>
                </a:gridCol>
              </a:tblGrid>
              <a:tr h="35882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順位</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施策の方針の名前</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LWCI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との対応</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満足度</a:t>
                      </a: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3143125"/>
                  </a:ext>
                </a:extLst>
              </a:tr>
              <a:tr h="237478">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9886484"/>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045636"/>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58164"/>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087373"/>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9123080"/>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1189571"/>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1568043"/>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9254541"/>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7513643"/>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091795"/>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5387196"/>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6883120"/>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499638"/>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6360471"/>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6661869"/>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4464399"/>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0726297"/>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628573"/>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485278"/>
                  </a:ext>
                </a:extLst>
              </a:tr>
              <a:tr h="237478">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88" marR="8288" marT="8288"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41222"/>
                  </a:ext>
                </a:extLst>
              </a:tr>
            </a:tbl>
          </a:graphicData>
        </a:graphic>
      </p:graphicFrame>
      <p:sp>
        <p:nvSpPr>
          <p:cNvPr id="8" name="テキスト ボックス 7">
            <a:extLst>
              <a:ext uri="{FF2B5EF4-FFF2-40B4-BE49-F238E27FC236}">
                <a16:creationId xmlns:a16="http://schemas.microsoft.com/office/drawing/2014/main" id="{E418009B-BE4B-47EE-9E5A-CA59C4316BAA}"/>
              </a:ext>
            </a:extLst>
          </p:cNvPr>
          <p:cNvSpPr txBox="1"/>
          <p:nvPr/>
        </p:nvSpPr>
        <p:spPr>
          <a:xfrm>
            <a:off x="2183857" y="867879"/>
            <a:ext cx="4513678" cy="307777"/>
          </a:xfrm>
          <a:prstGeom prst="rect">
            <a:avLst/>
          </a:prstGeom>
          <a:noFill/>
        </p:spPr>
        <p:txBody>
          <a:bodyPr wrap="square" rtlCol="0">
            <a:spAutoFit/>
          </a:bodyPr>
          <a:lstStyle/>
          <a:p>
            <a:pPr algn="l">
              <a:buClr>
                <a:srgbClr val="5A5A5A"/>
              </a:buClr>
              <a:buSzPct val="100000"/>
            </a:pPr>
            <a:r>
              <a:rPr kumimoji="1" lang="ja-JP" altLang="en-US" sz="1400" b="1" dirty="0">
                <a:latin typeface="Meiryo UI" panose="020B0604030504040204" pitchFamily="50" charset="-128"/>
                <a:ea typeface="Meiryo UI" panose="020B0604030504040204" pitchFamily="50" charset="-128"/>
              </a:rPr>
              <a:t>重要度</a:t>
            </a:r>
            <a:r>
              <a:rPr kumimoji="1" lang="ja-JP" altLang="en-US" sz="1400" dirty="0">
                <a:latin typeface="Meiryo UI" panose="020B0604030504040204" pitchFamily="50" charset="-128"/>
                <a:ea typeface="Meiryo UI" panose="020B0604030504040204" pitchFamily="50" charset="-128"/>
              </a:rPr>
              <a:t> ＜●●市市民意識調査（令和●年度）</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7D93FDF6-6319-44EE-967A-84E03E8A6BCA}"/>
              </a:ext>
            </a:extLst>
          </p:cNvPr>
          <p:cNvSpPr txBox="1"/>
          <p:nvPr/>
        </p:nvSpPr>
        <p:spPr>
          <a:xfrm>
            <a:off x="8231999" y="4015011"/>
            <a:ext cx="3903175" cy="2258967"/>
          </a:xfrm>
          <a:prstGeom prst="rect">
            <a:avLst/>
          </a:prstGeom>
          <a:solidFill>
            <a:schemeClr val="bg1"/>
          </a:solidFill>
          <a:ln>
            <a:solidFill>
              <a:schemeClr val="tx1">
                <a:lumMod val="50000"/>
                <a:lumOff val="50000"/>
              </a:schemeClr>
            </a:solidFill>
          </a:ln>
        </p:spPr>
        <p:txBody>
          <a:bodyPr wrap="square" rtlCol="0">
            <a:noAutofit/>
          </a:bodyPr>
          <a:lstStyle/>
          <a:p>
            <a:pPr algn="l">
              <a:buClr>
                <a:srgbClr val="5A5A5A"/>
              </a:buClr>
              <a:buSzPct val="100000"/>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）表の説明</a:t>
            </a:r>
            <a:endParaRPr kumimoji="1" lang="en-US" altLang="ja-JP" sz="1200" dirty="0">
              <a:latin typeface="Meiryo UI" panose="020B0604030504040204" pitchFamily="50" charset="-128"/>
              <a:ea typeface="Meiryo UI" panose="020B0604030504040204" pitchFamily="50" charset="-128"/>
            </a:endParaRPr>
          </a:p>
          <a:p>
            <a:pPr marL="171450" indent="-171450" algn="l">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●●市「令和●年度市民意識調査報告書」の「</a:t>
            </a:r>
            <a:r>
              <a:rPr lang="ja-JP" altLang="en-US" sz="1200" dirty="0">
                <a:latin typeface="Meiryo UI" panose="020B0604030504040204" pitchFamily="50" charset="-128"/>
                <a:ea typeface="Meiryo UI" panose="020B0604030504040204" pitchFamily="50" charset="-128"/>
              </a:rPr>
              <a:t>市の施策に対する満足度・重要度」のデータをもとに作成。</a:t>
            </a:r>
            <a:endParaRPr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市の実施している●の施策について、満足度（「満足」、「やや満足」、「やや不満」、「不満」）を市民が選択し回答。</a:t>
            </a:r>
            <a:endParaRPr kumimoji="1"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「満足」を２点、「やや満足」を１点、「やや不満」をマイナス１点、「不満」をマイナス２点として合計し、その合計を重要度・満足度として算出。</a:t>
            </a:r>
            <a:endParaRPr kumimoji="1" lang="en-US" altLang="ja-JP" sz="12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B4B9A11C-CB2F-45E6-9C90-6A96BF3FA261}"/>
              </a:ext>
            </a:extLst>
          </p:cNvPr>
          <p:cNvSpPr/>
          <p:nvPr/>
        </p:nvSpPr>
        <p:spPr>
          <a:xfrm>
            <a:off x="9154489" y="4616901"/>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説明例</a:t>
            </a:r>
          </a:p>
        </p:txBody>
      </p:sp>
    </p:spTree>
    <p:extLst>
      <p:ext uri="{BB962C8B-B14F-4D97-AF65-F5344CB8AC3E}">
        <p14:creationId xmlns:p14="http://schemas.microsoft.com/office/powerpoint/2010/main" val="382614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FBFC5-D933-4FDE-9345-21A50C283D80}"/>
              </a:ext>
            </a:extLst>
          </p:cNvPr>
          <p:cNvSpPr>
            <a:spLocks noGrp="1"/>
          </p:cNvSpPr>
          <p:nvPr>
            <p:ph type="title"/>
          </p:nvPr>
        </p:nvSpPr>
        <p:spPr>
          <a:xfrm>
            <a:off x="385615" y="51515"/>
            <a:ext cx="11392568" cy="532507"/>
          </a:xfrm>
        </p:spPr>
        <p:txBody>
          <a:bodyPr/>
          <a:lstStyle/>
          <a:p>
            <a:r>
              <a:rPr kumimoji="1" lang="ja-JP" altLang="en-US" dirty="0">
                <a:effectLst>
                  <a:outerShdw blurRad="38100" dist="38100" dir="2700000" algn="tl">
                    <a:srgbClr val="000000">
                      <a:alpha val="43137"/>
                    </a:srgbClr>
                  </a:outerShdw>
                </a:effectLst>
              </a:rPr>
              <a:t>市民満足度調査（満足度）でみた</a:t>
            </a:r>
            <a:r>
              <a:rPr kumimoji="1" lang="en-US" altLang="ja-JP" dirty="0">
                <a:effectLst>
                  <a:outerShdw blurRad="38100" dist="38100" dir="2700000" algn="tl">
                    <a:srgbClr val="000000">
                      <a:alpha val="43137"/>
                    </a:srgbClr>
                  </a:outerShdw>
                </a:effectLst>
              </a:rPr>
              <a:t>LWCI</a:t>
            </a:r>
            <a:r>
              <a:rPr kumimoji="1" lang="ja-JP" altLang="en-US" dirty="0">
                <a:effectLst>
                  <a:outerShdw blurRad="38100" dist="38100" dir="2700000" algn="tl">
                    <a:srgbClr val="000000">
                      <a:alpha val="43137"/>
                    </a:srgbClr>
                  </a:outerShdw>
                </a:effectLst>
              </a:rPr>
              <a:t>各因子の優先順位</a:t>
            </a:r>
          </a:p>
        </p:txBody>
      </p:sp>
      <p:sp>
        <p:nvSpPr>
          <p:cNvPr id="3" name="テキスト プレースホルダー 2">
            <a:extLst>
              <a:ext uri="{FF2B5EF4-FFF2-40B4-BE49-F238E27FC236}">
                <a16:creationId xmlns:a16="http://schemas.microsoft.com/office/drawing/2014/main" id="{64D27ADC-E608-4EC3-A59E-D4BB3014A1F3}"/>
              </a:ext>
            </a:extLst>
          </p:cNvPr>
          <p:cNvSpPr>
            <a:spLocks noGrp="1"/>
          </p:cNvSpPr>
          <p:nvPr>
            <p:ph type="body" sz="quarter" idx="16"/>
          </p:nvPr>
        </p:nvSpPr>
        <p:spPr/>
        <p:txBody>
          <a:bodyPr/>
          <a:lstStyle/>
          <a:p>
            <a:endParaRPr kumimoji="1" lang="ja-JP" altLang="en-US" dirty="0"/>
          </a:p>
        </p:txBody>
      </p:sp>
      <p:sp>
        <p:nvSpPr>
          <p:cNvPr id="7" name="テキスト ボックス 6">
            <a:extLst>
              <a:ext uri="{FF2B5EF4-FFF2-40B4-BE49-F238E27FC236}">
                <a16:creationId xmlns:a16="http://schemas.microsoft.com/office/drawing/2014/main" id="{49B58D3E-8140-49B0-9813-11A79B2DA2B0}"/>
              </a:ext>
            </a:extLst>
          </p:cNvPr>
          <p:cNvSpPr txBox="1"/>
          <p:nvPr/>
        </p:nvSpPr>
        <p:spPr>
          <a:xfrm>
            <a:off x="796334" y="930132"/>
            <a:ext cx="4616512" cy="338554"/>
          </a:xfrm>
          <a:prstGeom prst="rect">
            <a:avLst/>
          </a:prstGeom>
          <a:noFill/>
        </p:spPr>
        <p:txBody>
          <a:bodyPr wrap="square">
            <a:spAutoFit/>
          </a:bodyPr>
          <a:lstStyle/>
          <a:p>
            <a:pPr algn="ctr"/>
            <a:r>
              <a:rPr kumimoji="1" lang="ja-JP" altLang="en-US" sz="1600" dirty="0">
                <a:latin typeface="Meiryo UI" panose="020B0604030504040204" pitchFamily="50" charset="-128"/>
                <a:ea typeface="Meiryo UI" panose="020B0604030504040204" pitchFamily="50" charset="-128"/>
              </a:rPr>
              <a:t>＜●●市市民意識調査／満足度</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令和●年度</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a:t>
            </a:r>
            <a:endParaRPr lang="ja-JP" altLang="en-US" sz="1600" dirty="0"/>
          </a:p>
        </p:txBody>
      </p:sp>
      <p:sp>
        <p:nvSpPr>
          <p:cNvPr id="8" name="テキスト ボックス 7">
            <a:extLst>
              <a:ext uri="{FF2B5EF4-FFF2-40B4-BE49-F238E27FC236}">
                <a16:creationId xmlns:a16="http://schemas.microsoft.com/office/drawing/2014/main" id="{1331AAAC-8F9F-4DBD-8EE8-3DA62A0976C4}"/>
              </a:ext>
            </a:extLst>
          </p:cNvPr>
          <p:cNvSpPr txBox="1"/>
          <p:nvPr/>
        </p:nvSpPr>
        <p:spPr>
          <a:xfrm>
            <a:off x="6095999" y="1268686"/>
            <a:ext cx="5682183" cy="5490420"/>
          </a:xfrm>
          <a:prstGeom prst="rect">
            <a:avLst/>
          </a:prstGeom>
          <a:noFill/>
          <a:ln>
            <a:solidFill>
              <a:schemeClr val="accent4"/>
            </a:solidFill>
          </a:ln>
        </p:spPr>
        <p:txBody>
          <a:bodyPr wrap="square" rtlCol="0">
            <a:noAutofit/>
          </a:bodyPr>
          <a:lstStyle/>
          <a:p>
            <a:pPr marL="171450" indent="-171450" algn="l">
              <a:spcBef>
                <a:spcPts val="600"/>
              </a:spcBef>
              <a:buClr>
                <a:srgbClr val="5A5A5A"/>
              </a:buClr>
              <a:buSzPct val="100000"/>
              <a:buFont typeface="Wingdings" panose="05000000000000000000" pitchFamily="2" charset="2"/>
              <a:buChar char="n"/>
            </a:pPr>
            <a:endParaRPr kumimoji="1" lang="en-US" altLang="ja-JP" sz="16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08407684-14CE-4539-8EC6-22FA5FDEC820}"/>
              </a:ext>
            </a:extLst>
          </p:cNvPr>
          <p:cNvSpPr/>
          <p:nvPr/>
        </p:nvSpPr>
        <p:spPr>
          <a:xfrm>
            <a:off x="8437068" y="1106457"/>
            <a:ext cx="1000044" cy="32445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特徴</a:t>
            </a:r>
          </a:p>
        </p:txBody>
      </p:sp>
      <p:graphicFrame>
        <p:nvGraphicFramePr>
          <p:cNvPr id="6" name="表 5">
            <a:extLst>
              <a:ext uri="{FF2B5EF4-FFF2-40B4-BE49-F238E27FC236}">
                <a16:creationId xmlns:a16="http://schemas.microsoft.com/office/drawing/2014/main" id="{55F62F7F-8308-4452-BB3E-848B89A4FB95}"/>
              </a:ext>
            </a:extLst>
          </p:cNvPr>
          <p:cNvGraphicFramePr>
            <a:graphicFrameLocks noGrp="1"/>
          </p:cNvGraphicFramePr>
          <p:nvPr>
            <p:extLst>
              <p:ext uri="{D42A27DB-BD31-4B8C-83A1-F6EECF244321}">
                <p14:modId xmlns:p14="http://schemas.microsoft.com/office/powerpoint/2010/main" val="733891085"/>
              </p:ext>
            </p:extLst>
          </p:nvPr>
        </p:nvGraphicFramePr>
        <p:xfrm>
          <a:off x="401798" y="1276778"/>
          <a:ext cx="5405585" cy="5488656"/>
        </p:xfrm>
        <a:graphic>
          <a:graphicData uri="http://schemas.openxmlformats.org/drawingml/2006/table">
            <a:tbl>
              <a:tblPr/>
              <a:tblGrid>
                <a:gridCol w="754073">
                  <a:extLst>
                    <a:ext uri="{9D8B030D-6E8A-4147-A177-3AD203B41FA5}">
                      <a16:colId xmlns:a16="http://schemas.microsoft.com/office/drawing/2014/main" val="4031848230"/>
                    </a:ext>
                  </a:extLst>
                </a:gridCol>
                <a:gridCol w="3314048">
                  <a:extLst>
                    <a:ext uri="{9D8B030D-6E8A-4147-A177-3AD203B41FA5}">
                      <a16:colId xmlns:a16="http://schemas.microsoft.com/office/drawing/2014/main" val="3441001189"/>
                    </a:ext>
                  </a:extLst>
                </a:gridCol>
                <a:gridCol w="1337464">
                  <a:extLst>
                    <a:ext uri="{9D8B030D-6E8A-4147-A177-3AD203B41FA5}">
                      <a16:colId xmlns:a16="http://schemas.microsoft.com/office/drawing/2014/main" val="3362774836"/>
                    </a:ext>
                  </a:extLst>
                </a:gridCol>
              </a:tblGrid>
              <a:tr h="558146">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順位</a:t>
                      </a:r>
                    </a:p>
                  </a:txBody>
                  <a:tcPr marL="8055" marR="8055" marT="8055"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eiryo UI" panose="020B0604030504040204" pitchFamily="50" charset="-128"/>
                          <a:ea typeface="Meiryo UI" panose="020B0604030504040204" pitchFamily="50" charset="-128"/>
                        </a:rPr>
                        <a:t>LWCI</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因子のカテゴリー</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55" marR="8055" marT="805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各施策</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NPS</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の</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合計</a:t>
                      </a:r>
                    </a:p>
                  </a:txBody>
                  <a:tcPr marL="8055" marR="8055" marT="8055"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89005008"/>
                  </a:ext>
                </a:extLst>
              </a:tr>
              <a:tr h="290030">
                <a:tc>
                  <a:txBody>
                    <a:bodyPr/>
                    <a:lstStyle/>
                    <a:p>
                      <a:pPr algn="r" fontAlgn="ctr">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3463540"/>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34361"/>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128701"/>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4</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1484837"/>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5</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5385411"/>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6</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5620773"/>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7</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901297"/>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8</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2193292"/>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9</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7112972"/>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10</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8424556"/>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11</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9003848"/>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12</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998086"/>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13</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2786311"/>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14</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871002"/>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15</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1861357"/>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16</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592589"/>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17</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698649"/>
                  </a:ext>
                </a:extLst>
              </a:tr>
            </a:tbl>
          </a:graphicData>
        </a:graphic>
      </p:graphicFrame>
      <p:sp>
        <p:nvSpPr>
          <p:cNvPr id="9" name="四角形: 角を丸くする 8">
            <a:extLst>
              <a:ext uri="{FF2B5EF4-FFF2-40B4-BE49-F238E27FC236}">
                <a16:creationId xmlns:a16="http://schemas.microsoft.com/office/drawing/2014/main" id="{73C7F09B-59DA-459A-A02B-A021253BA5DA}"/>
              </a:ext>
            </a:extLst>
          </p:cNvPr>
          <p:cNvSpPr/>
          <p:nvPr/>
        </p:nvSpPr>
        <p:spPr>
          <a:xfrm>
            <a:off x="7907993" y="3033046"/>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コメントを入力</a:t>
            </a:r>
          </a:p>
        </p:txBody>
      </p:sp>
    </p:spTree>
    <p:extLst>
      <p:ext uri="{BB962C8B-B14F-4D97-AF65-F5344CB8AC3E}">
        <p14:creationId xmlns:p14="http://schemas.microsoft.com/office/powerpoint/2010/main" val="286088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FBFC5-D933-4FDE-9345-21A50C283D80}"/>
              </a:ext>
            </a:extLst>
          </p:cNvPr>
          <p:cNvSpPr>
            <a:spLocks noGrp="1"/>
          </p:cNvSpPr>
          <p:nvPr>
            <p:ph type="title"/>
          </p:nvPr>
        </p:nvSpPr>
        <p:spPr>
          <a:xfrm>
            <a:off x="385615" y="51515"/>
            <a:ext cx="11392568" cy="532507"/>
          </a:xfrm>
        </p:spPr>
        <p:txBody>
          <a:bodyPr/>
          <a:lstStyle/>
          <a:p>
            <a:r>
              <a:rPr kumimoji="1" lang="ja-JP" altLang="en-US" dirty="0">
                <a:effectLst>
                  <a:outerShdw blurRad="38100" dist="38100" dir="2700000" algn="tl">
                    <a:srgbClr val="000000">
                      <a:alpha val="43137"/>
                    </a:srgbClr>
                  </a:outerShdw>
                </a:effectLst>
              </a:rPr>
              <a:t>市民満足度調査（重要度）でみた</a:t>
            </a:r>
            <a:r>
              <a:rPr kumimoji="1" lang="en-US" altLang="ja-JP" dirty="0">
                <a:effectLst>
                  <a:outerShdw blurRad="38100" dist="38100" dir="2700000" algn="tl">
                    <a:srgbClr val="000000">
                      <a:alpha val="43137"/>
                    </a:srgbClr>
                  </a:outerShdw>
                </a:effectLst>
              </a:rPr>
              <a:t>LWCI</a:t>
            </a:r>
            <a:r>
              <a:rPr kumimoji="1" lang="ja-JP" altLang="en-US" dirty="0">
                <a:effectLst>
                  <a:outerShdw blurRad="38100" dist="38100" dir="2700000" algn="tl">
                    <a:srgbClr val="000000">
                      <a:alpha val="43137"/>
                    </a:srgbClr>
                  </a:outerShdw>
                </a:effectLst>
              </a:rPr>
              <a:t>各因子の優先順位</a:t>
            </a:r>
          </a:p>
        </p:txBody>
      </p:sp>
      <p:sp>
        <p:nvSpPr>
          <p:cNvPr id="3" name="テキスト プレースホルダー 2">
            <a:extLst>
              <a:ext uri="{FF2B5EF4-FFF2-40B4-BE49-F238E27FC236}">
                <a16:creationId xmlns:a16="http://schemas.microsoft.com/office/drawing/2014/main" id="{64D27ADC-E608-4EC3-A59E-D4BB3014A1F3}"/>
              </a:ext>
            </a:extLst>
          </p:cNvPr>
          <p:cNvSpPr>
            <a:spLocks noGrp="1"/>
          </p:cNvSpPr>
          <p:nvPr>
            <p:ph type="body" sz="quarter" idx="16"/>
          </p:nvPr>
        </p:nvSpPr>
        <p:spPr/>
        <p:txBody>
          <a:bodyPr/>
          <a:lstStyle/>
          <a:p>
            <a:endParaRPr kumimoji="1" lang="ja-JP" altLang="en-US"/>
          </a:p>
        </p:txBody>
      </p:sp>
      <p:sp>
        <p:nvSpPr>
          <p:cNvPr id="8" name="テキスト ボックス 7">
            <a:extLst>
              <a:ext uri="{FF2B5EF4-FFF2-40B4-BE49-F238E27FC236}">
                <a16:creationId xmlns:a16="http://schemas.microsoft.com/office/drawing/2014/main" id="{1331AAAC-8F9F-4DBD-8EE8-3DA62A0976C4}"/>
              </a:ext>
            </a:extLst>
          </p:cNvPr>
          <p:cNvSpPr txBox="1"/>
          <p:nvPr/>
        </p:nvSpPr>
        <p:spPr>
          <a:xfrm>
            <a:off x="6096000" y="1268686"/>
            <a:ext cx="5682183" cy="5490420"/>
          </a:xfrm>
          <a:prstGeom prst="rect">
            <a:avLst/>
          </a:prstGeom>
          <a:noFill/>
          <a:ln>
            <a:solidFill>
              <a:schemeClr val="accent4"/>
            </a:solidFill>
          </a:ln>
        </p:spPr>
        <p:txBody>
          <a:bodyPr wrap="square" rtlCol="0">
            <a:noAutofit/>
          </a:bodyPr>
          <a:lstStyle/>
          <a:p>
            <a:pPr marL="171450" indent="-171450" algn="l">
              <a:spcBef>
                <a:spcPts val="600"/>
              </a:spcBef>
              <a:buClr>
                <a:srgbClr val="5A5A5A"/>
              </a:buClr>
              <a:buSzPct val="100000"/>
              <a:buFont typeface="Wingdings" panose="05000000000000000000" pitchFamily="2" charset="2"/>
              <a:buChar char="n"/>
            </a:pPr>
            <a:endParaRPr kumimoji="1" lang="en-US" altLang="ja-JP" sz="16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08407684-14CE-4539-8EC6-22FA5FDEC820}"/>
              </a:ext>
            </a:extLst>
          </p:cNvPr>
          <p:cNvSpPr/>
          <p:nvPr/>
        </p:nvSpPr>
        <p:spPr>
          <a:xfrm>
            <a:off x="8437068" y="1106457"/>
            <a:ext cx="1000044" cy="32445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特徴</a:t>
            </a:r>
          </a:p>
        </p:txBody>
      </p:sp>
      <p:sp>
        <p:nvSpPr>
          <p:cNvPr id="11" name="テキスト ボックス 10">
            <a:extLst>
              <a:ext uri="{FF2B5EF4-FFF2-40B4-BE49-F238E27FC236}">
                <a16:creationId xmlns:a16="http://schemas.microsoft.com/office/drawing/2014/main" id="{8A2C3FD2-081B-4DBD-B1A0-0A9792B84449}"/>
              </a:ext>
            </a:extLst>
          </p:cNvPr>
          <p:cNvSpPr txBox="1"/>
          <p:nvPr/>
        </p:nvSpPr>
        <p:spPr>
          <a:xfrm>
            <a:off x="796334" y="930132"/>
            <a:ext cx="4616512" cy="338554"/>
          </a:xfrm>
          <a:prstGeom prst="rect">
            <a:avLst/>
          </a:prstGeom>
          <a:noFill/>
        </p:spPr>
        <p:txBody>
          <a:bodyPr wrap="square">
            <a:spAutoFit/>
          </a:bodyPr>
          <a:lstStyle/>
          <a:p>
            <a:pPr algn="ctr"/>
            <a:r>
              <a:rPr kumimoji="1" lang="ja-JP" altLang="en-US" sz="1600" dirty="0">
                <a:latin typeface="Meiryo UI" panose="020B0604030504040204" pitchFamily="50" charset="-128"/>
                <a:ea typeface="Meiryo UI" panose="020B0604030504040204" pitchFamily="50" charset="-128"/>
              </a:rPr>
              <a:t>＜●●市市民意識調査／重要度</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令和●年度</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a:t>
            </a:r>
            <a:endParaRPr lang="ja-JP" altLang="en-US" sz="1600" dirty="0"/>
          </a:p>
        </p:txBody>
      </p:sp>
      <p:graphicFrame>
        <p:nvGraphicFramePr>
          <p:cNvPr id="13" name="表 12">
            <a:extLst>
              <a:ext uri="{FF2B5EF4-FFF2-40B4-BE49-F238E27FC236}">
                <a16:creationId xmlns:a16="http://schemas.microsoft.com/office/drawing/2014/main" id="{CF8EFAF9-D79A-45D3-8A9B-C8E46F4A6008}"/>
              </a:ext>
            </a:extLst>
          </p:cNvPr>
          <p:cNvGraphicFramePr>
            <a:graphicFrameLocks noGrp="1"/>
          </p:cNvGraphicFramePr>
          <p:nvPr>
            <p:extLst>
              <p:ext uri="{D42A27DB-BD31-4B8C-83A1-F6EECF244321}">
                <p14:modId xmlns:p14="http://schemas.microsoft.com/office/powerpoint/2010/main" val="1308444837"/>
              </p:ext>
            </p:extLst>
          </p:nvPr>
        </p:nvGraphicFramePr>
        <p:xfrm>
          <a:off x="401798" y="1276778"/>
          <a:ext cx="5405585" cy="5488656"/>
        </p:xfrm>
        <a:graphic>
          <a:graphicData uri="http://schemas.openxmlformats.org/drawingml/2006/table">
            <a:tbl>
              <a:tblPr/>
              <a:tblGrid>
                <a:gridCol w="754073">
                  <a:extLst>
                    <a:ext uri="{9D8B030D-6E8A-4147-A177-3AD203B41FA5}">
                      <a16:colId xmlns:a16="http://schemas.microsoft.com/office/drawing/2014/main" val="4031848230"/>
                    </a:ext>
                  </a:extLst>
                </a:gridCol>
                <a:gridCol w="3314048">
                  <a:extLst>
                    <a:ext uri="{9D8B030D-6E8A-4147-A177-3AD203B41FA5}">
                      <a16:colId xmlns:a16="http://schemas.microsoft.com/office/drawing/2014/main" val="3441001189"/>
                    </a:ext>
                  </a:extLst>
                </a:gridCol>
                <a:gridCol w="1337464">
                  <a:extLst>
                    <a:ext uri="{9D8B030D-6E8A-4147-A177-3AD203B41FA5}">
                      <a16:colId xmlns:a16="http://schemas.microsoft.com/office/drawing/2014/main" val="3362774836"/>
                    </a:ext>
                  </a:extLst>
                </a:gridCol>
              </a:tblGrid>
              <a:tr h="558146">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順位</a:t>
                      </a:r>
                    </a:p>
                  </a:txBody>
                  <a:tcPr marL="8055" marR="8055" marT="8055"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eiryo UI" panose="020B0604030504040204" pitchFamily="50" charset="-128"/>
                          <a:ea typeface="Meiryo UI" panose="020B0604030504040204" pitchFamily="50" charset="-128"/>
                        </a:rPr>
                        <a:t>LWCI</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因子のカテゴリー</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55" marR="8055" marT="805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各施策</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NPS</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の</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合計</a:t>
                      </a:r>
                    </a:p>
                  </a:txBody>
                  <a:tcPr marL="8055" marR="8055" marT="8055"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89005008"/>
                  </a:ext>
                </a:extLst>
              </a:tr>
              <a:tr h="290030">
                <a:tc>
                  <a:txBody>
                    <a:bodyPr/>
                    <a:lstStyle/>
                    <a:p>
                      <a:pPr algn="r" fontAlgn="ctr">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3463540"/>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34361"/>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128701"/>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4</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1484837"/>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5</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5385411"/>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6</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5620773"/>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7</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901297"/>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8</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2193292"/>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9</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7112972"/>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10</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8424556"/>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11</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9003848"/>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12</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998086"/>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13</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2786311"/>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14</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871002"/>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15</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1861357"/>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16</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592589"/>
                  </a:ext>
                </a:extLst>
              </a:tr>
              <a:tr h="290030">
                <a:tc>
                  <a:txBody>
                    <a:bodyPr/>
                    <a:lstStyle/>
                    <a:p>
                      <a:pPr algn="r" fontAlgn="ctr">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17</a:t>
                      </a:r>
                    </a:p>
                  </a:txBody>
                  <a:tcPr marL="72000" marR="7200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spcBef>
                          <a:spcPts val="600"/>
                        </a:spcBef>
                        <a:spcAft>
                          <a:spcPts val="600"/>
                        </a:spcAft>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spcBef>
                          <a:spcPts val="600"/>
                        </a:spcBef>
                        <a:spcAft>
                          <a:spcPts val="600"/>
                        </a:spcAft>
                      </a:pP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698649"/>
                  </a:ext>
                </a:extLst>
              </a:tr>
            </a:tbl>
          </a:graphicData>
        </a:graphic>
      </p:graphicFrame>
      <p:sp>
        <p:nvSpPr>
          <p:cNvPr id="14" name="四角形: 角を丸くする 13">
            <a:extLst>
              <a:ext uri="{FF2B5EF4-FFF2-40B4-BE49-F238E27FC236}">
                <a16:creationId xmlns:a16="http://schemas.microsoft.com/office/drawing/2014/main" id="{499144B9-B89C-4F5E-87E0-A47BFF6F9D92}"/>
              </a:ext>
            </a:extLst>
          </p:cNvPr>
          <p:cNvSpPr/>
          <p:nvPr/>
        </p:nvSpPr>
        <p:spPr>
          <a:xfrm>
            <a:off x="7907993" y="3033046"/>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コメントを入力</a:t>
            </a:r>
          </a:p>
        </p:txBody>
      </p:sp>
    </p:spTree>
    <p:extLst>
      <p:ext uri="{BB962C8B-B14F-4D97-AF65-F5344CB8AC3E}">
        <p14:creationId xmlns:p14="http://schemas.microsoft.com/office/powerpoint/2010/main" val="24600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48951D8-58B2-4542-A2A3-2C8B9FF5C231}"/>
              </a:ext>
            </a:extLst>
          </p:cNvPr>
          <p:cNvSpPr>
            <a:spLocks noGrp="1"/>
          </p:cNvSpPr>
          <p:nvPr>
            <p:ph type="body" sz="quarter" idx="16"/>
          </p:nvPr>
        </p:nvSpPr>
        <p:spPr/>
        <p:txBody>
          <a:bodyPr/>
          <a:lstStyle/>
          <a:p>
            <a:endParaRPr kumimoji="1" lang="ja-JP" altLang="en-US"/>
          </a:p>
        </p:txBody>
      </p:sp>
      <p:sp>
        <p:nvSpPr>
          <p:cNvPr id="5" name="テキスト ボックス 4">
            <a:extLst>
              <a:ext uri="{FF2B5EF4-FFF2-40B4-BE49-F238E27FC236}">
                <a16:creationId xmlns:a16="http://schemas.microsoft.com/office/drawing/2014/main" id="{F7038B91-59CC-4CAB-BCE8-DFFBA86EA135}"/>
              </a:ext>
            </a:extLst>
          </p:cNvPr>
          <p:cNvSpPr txBox="1"/>
          <p:nvPr/>
        </p:nvSpPr>
        <p:spPr>
          <a:xfrm>
            <a:off x="2658996" y="888170"/>
            <a:ext cx="2215662" cy="338554"/>
          </a:xfrm>
          <a:prstGeom prst="rect">
            <a:avLst/>
          </a:prstGeom>
          <a:noFill/>
        </p:spPr>
        <p:txBody>
          <a:bodyPr wrap="square" rtlCol="0">
            <a:spAutoFit/>
          </a:bodyPr>
          <a:lstStyle/>
          <a:p>
            <a:pPr algn="ctr">
              <a:buClr>
                <a:srgbClr val="5A5A5A"/>
              </a:buClr>
              <a:buSzPct val="100000"/>
            </a:pPr>
            <a:r>
              <a:rPr kumimoji="1" lang="ja-JP" altLang="en-US" sz="1600">
                <a:latin typeface="Meiryo UI" panose="020B0604030504040204" pitchFamily="50" charset="-128"/>
                <a:ea typeface="Meiryo UI" panose="020B0604030504040204" pitchFamily="50" charset="-128"/>
              </a:rPr>
              <a:t>満足度</a:t>
            </a:r>
            <a:r>
              <a:rPr kumimoji="1" lang="en-US" altLang="ja-JP" sz="1600">
                <a:latin typeface="Meiryo UI" panose="020B0604030504040204" pitchFamily="50" charset="-128"/>
                <a:ea typeface="Meiryo UI" panose="020B0604030504040204" pitchFamily="50" charset="-128"/>
              </a:rPr>
              <a:t>vs.</a:t>
            </a:r>
            <a:r>
              <a:rPr kumimoji="1" lang="ja-JP" altLang="en-US" sz="1600">
                <a:latin typeface="Meiryo UI" panose="020B0604030504040204" pitchFamily="50" charset="-128"/>
                <a:ea typeface="Meiryo UI" panose="020B0604030504040204" pitchFamily="50" charset="-128"/>
              </a:rPr>
              <a:t>重要度</a:t>
            </a:r>
          </a:p>
        </p:txBody>
      </p:sp>
      <p:sp>
        <p:nvSpPr>
          <p:cNvPr id="7" name="テキスト ボックス 6">
            <a:extLst>
              <a:ext uri="{FF2B5EF4-FFF2-40B4-BE49-F238E27FC236}">
                <a16:creationId xmlns:a16="http://schemas.microsoft.com/office/drawing/2014/main" id="{55E5E1B1-82E6-4889-BD34-61C9C4D4288D}"/>
              </a:ext>
            </a:extLst>
          </p:cNvPr>
          <p:cNvSpPr txBox="1"/>
          <p:nvPr/>
        </p:nvSpPr>
        <p:spPr>
          <a:xfrm>
            <a:off x="3145504" y="6319160"/>
            <a:ext cx="1242646" cy="307777"/>
          </a:xfrm>
          <a:prstGeom prst="rect">
            <a:avLst/>
          </a:prstGeom>
          <a:noFill/>
        </p:spPr>
        <p:txBody>
          <a:bodyPr wrap="square" rtlCol="0">
            <a:spAutoFit/>
          </a:bodyPr>
          <a:lstStyle/>
          <a:p>
            <a:pPr algn="ctr">
              <a:buClr>
                <a:srgbClr val="5A5A5A"/>
              </a:buClr>
              <a:buSzPct val="100000"/>
            </a:pPr>
            <a:r>
              <a:rPr kumimoji="1" lang="ja-JP" altLang="en-US" sz="1400">
                <a:latin typeface="Meiryo UI" panose="020B0604030504040204" pitchFamily="50" charset="-128"/>
                <a:ea typeface="Meiryo UI" panose="020B0604030504040204" pitchFamily="50" charset="-128"/>
              </a:rPr>
              <a:t>重要度</a:t>
            </a:r>
          </a:p>
        </p:txBody>
      </p:sp>
      <p:sp>
        <p:nvSpPr>
          <p:cNvPr id="8" name="テキスト ボックス 7">
            <a:extLst>
              <a:ext uri="{FF2B5EF4-FFF2-40B4-BE49-F238E27FC236}">
                <a16:creationId xmlns:a16="http://schemas.microsoft.com/office/drawing/2014/main" id="{042D5881-4997-4A27-923E-EE8D2A477911}"/>
              </a:ext>
            </a:extLst>
          </p:cNvPr>
          <p:cNvSpPr txBox="1"/>
          <p:nvPr/>
        </p:nvSpPr>
        <p:spPr>
          <a:xfrm>
            <a:off x="0" y="3138516"/>
            <a:ext cx="400110" cy="1198257"/>
          </a:xfrm>
          <a:prstGeom prst="rect">
            <a:avLst/>
          </a:prstGeom>
          <a:noFill/>
        </p:spPr>
        <p:txBody>
          <a:bodyPr vert="vert270" wrap="square" rtlCol="0">
            <a:spAutoFit/>
          </a:bodyPr>
          <a:lstStyle/>
          <a:p>
            <a:pPr algn="ctr">
              <a:buClr>
                <a:srgbClr val="5A5A5A"/>
              </a:buClr>
              <a:buSzPct val="100000"/>
            </a:pPr>
            <a:r>
              <a:rPr kumimoji="1" lang="ja-JP" altLang="en-US" sz="1400">
                <a:latin typeface="Meiryo UI" panose="020B0604030504040204" pitchFamily="50" charset="-128"/>
                <a:ea typeface="Meiryo UI" panose="020B0604030504040204" pitchFamily="50" charset="-128"/>
              </a:rPr>
              <a:t>満足度</a:t>
            </a:r>
          </a:p>
        </p:txBody>
      </p:sp>
      <p:graphicFrame>
        <p:nvGraphicFramePr>
          <p:cNvPr id="9" name="グラフ 8">
            <a:extLst>
              <a:ext uri="{FF2B5EF4-FFF2-40B4-BE49-F238E27FC236}">
                <a16:creationId xmlns:a16="http://schemas.microsoft.com/office/drawing/2014/main" id="{963E3DF1-9BE0-4CF4-A717-DAB7942DB6FA}"/>
              </a:ext>
            </a:extLst>
          </p:cNvPr>
          <p:cNvGraphicFramePr>
            <a:graphicFrameLocks/>
          </p:cNvGraphicFramePr>
          <p:nvPr>
            <p:extLst>
              <p:ext uri="{D42A27DB-BD31-4B8C-83A1-F6EECF244321}">
                <p14:modId xmlns:p14="http://schemas.microsoft.com/office/powerpoint/2010/main" val="2371689493"/>
              </p:ext>
            </p:extLst>
          </p:nvPr>
        </p:nvGraphicFramePr>
        <p:xfrm>
          <a:off x="200056" y="1162494"/>
          <a:ext cx="6768000" cy="5150303"/>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8E56D522-8076-4B6D-BC0D-E48A716D1161}"/>
              </a:ext>
            </a:extLst>
          </p:cNvPr>
          <p:cNvSpPr txBox="1"/>
          <p:nvPr/>
        </p:nvSpPr>
        <p:spPr>
          <a:xfrm>
            <a:off x="7082972" y="4642231"/>
            <a:ext cx="4992448" cy="2142357"/>
          </a:xfrm>
          <a:prstGeom prst="rect">
            <a:avLst/>
          </a:prstGeom>
          <a:solidFill>
            <a:schemeClr val="bg1"/>
          </a:solidFill>
          <a:ln>
            <a:solidFill>
              <a:schemeClr val="tx1">
                <a:lumMod val="50000"/>
                <a:lumOff val="50000"/>
              </a:schemeClr>
            </a:solidFill>
          </a:ln>
        </p:spPr>
        <p:txBody>
          <a:bodyPr wrap="square" rtlCol="0">
            <a:noAutofit/>
          </a:bodyPr>
          <a:lstStyle/>
          <a:p>
            <a:pPr algn="l">
              <a:buClr>
                <a:srgbClr val="5A5A5A"/>
              </a:buClr>
              <a:buSzPct val="100000"/>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）表の説明</a:t>
            </a:r>
            <a:endParaRPr kumimoji="1" lang="en-US" altLang="ja-JP" sz="1200" dirty="0">
              <a:latin typeface="Meiryo UI" panose="020B0604030504040204" pitchFamily="50" charset="-128"/>
              <a:ea typeface="Meiryo UI" panose="020B0604030504040204" pitchFamily="50" charset="-128"/>
            </a:endParaRPr>
          </a:p>
          <a:p>
            <a:pPr marL="171450" indent="-171450" algn="l">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●●市「令和●年度市民意識調査報告書」の「</a:t>
            </a:r>
            <a:r>
              <a:rPr lang="ja-JP" altLang="en-US" sz="1200" dirty="0">
                <a:latin typeface="Meiryo UI" panose="020B0604030504040204" pitchFamily="50" charset="-128"/>
                <a:ea typeface="Meiryo UI" panose="020B0604030504040204" pitchFamily="50" charset="-128"/>
              </a:rPr>
              <a:t>市の施策に対する満足度・重要度」のデータをもとに作成。</a:t>
            </a:r>
            <a:endParaRPr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市の実施している●の施策について、重要度（「重要」、「やや重要」、「あまり重要ではない」、「重要ではない」）と満足度（ 「満足」、「やや満足」、「やや不満」、「不満」 ）を市民が選択し回答。</a:t>
            </a:r>
            <a:endParaRPr kumimoji="1"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重要」・「満足」を２点、「やや重要」・「やや満足」を１点、「あまり重要ではない」・「やや不満」をマイナス１点、「重要ではない」・「不満」をマイナス２点として合計し、その合計を重要度・満足度として算出 。</a:t>
            </a:r>
            <a:endParaRPr kumimoji="1"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FF2528A-46AD-4A8C-9338-BA3BFF775D91}"/>
              </a:ext>
            </a:extLst>
          </p:cNvPr>
          <p:cNvSpPr txBox="1"/>
          <p:nvPr/>
        </p:nvSpPr>
        <p:spPr>
          <a:xfrm>
            <a:off x="7082972" y="1053810"/>
            <a:ext cx="4992448" cy="3518189"/>
          </a:xfrm>
          <a:prstGeom prst="rect">
            <a:avLst/>
          </a:prstGeom>
          <a:noFill/>
          <a:ln>
            <a:solidFill>
              <a:schemeClr val="accent4"/>
            </a:solidFill>
          </a:ln>
        </p:spPr>
        <p:txBody>
          <a:bodyPr wrap="square" rtlCol="0">
            <a:noAutofit/>
          </a:bodyPr>
          <a:lstStyle/>
          <a:p>
            <a:pPr marL="171450" indent="-171450" algn="l">
              <a:spcBef>
                <a:spcPts val="300"/>
              </a:spcBef>
              <a:buClr>
                <a:srgbClr val="5A5A5A"/>
              </a:buClr>
              <a:buSzPct val="100000"/>
              <a:buFont typeface="Wingdings" panose="05000000000000000000" pitchFamily="2" charset="2"/>
              <a:buChar char="n"/>
            </a:pPr>
            <a:endParaRPr kumimoji="1" lang="en-US" altLang="ja-JP" sz="1200" dirty="0">
              <a:latin typeface="Meiryo UI" panose="020B0604030504040204" pitchFamily="50" charset="-128"/>
              <a:ea typeface="Meiryo UI" panose="020B0604030504040204" pitchFamily="50" charset="-128"/>
            </a:endParaRPr>
          </a:p>
        </p:txBody>
      </p:sp>
      <p:sp>
        <p:nvSpPr>
          <p:cNvPr id="12" name="タイトル 1">
            <a:extLst>
              <a:ext uri="{FF2B5EF4-FFF2-40B4-BE49-F238E27FC236}">
                <a16:creationId xmlns:a16="http://schemas.microsoft.com/office/drawing/2014/main" id="{CDDF2B3C-EDD3-4042-8D0F-CC8B3B53C12F}"/>
              </a:ext>
            </a:extLst>
          </p:cNvPr>
          <p:cNvSpPr>
            <a:spLocks noGrp="1"/>
          </p:cNvSpPr>
          <p:nvPr>
            <p:ph type="title"/>
          </p:nvPr>
        </p:nvSpPr>
        <p:spPr>
          <a:xfrm>
            <a:off x="385615" y="51515"/>
            <a:ext cx="11392568" cy="532507"/>
          </a:xfrm>
        </p:spPr>
        <p:txBody>
          <a:bodyPr/>
          <a:lstStyle/>
          <a:p>
            <a:r>
              <a:rPr kumimoji="1" lang="ja-JP" altLang="en-US" dirty="0">
                <a:effectLst>
                  <a:outerShdw blurRad="38100" dist="38100" dir="2700000" algn="tl">
                    <a:srgbClr val="000000">
                      <a:alpha val="43137"/>
                    </a:srgbClr>
                  </a:outerShdw>
                </a:effectLst>
              </a:rPr>
              <a:t>市民満足度調査／満足度と重要度の相関図（散布図）</a:t>
            </a:r>
          </a:p>
        </p:txBody>
      </p:sp>
      <p:sp>
        <p:nvSpPr>
          <p:cNvPr id="13" name="正方形/長方形 12">
            <a:extLst>
              <a:ext uri="{FF2B5EF4-FFF2-40B4-BE49-F238E27FC236}">
                <a16:creationId xmlns:a16="http://schemas.microsoft.com/office/drawing/2014/main" id="{4DE0F435-4D59-4A9A-A737-64E317434CFB}"/>
              </a:ext>
            </a:extLst>
          </p:cNvPr>
          <p:cNvSpPr/>
          <p:nvPr/>
        </p:nvSpPr>
        <p:spPr>
          <a:xfrm>
            <a:off x="9079174" y="891582"/>
            <a:ext cx="1000044" cy="25846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a:latin typeface="Meiryo UI" panose="020B0604030504040204" pitchFamily="50" charset="-128"/>
                <a:ea typeface="Meiryo UI" panose="020B0604030504040204" pitchFamily="50" charset="-128"/>
              </a:rPr>
              <a:t>特徴</a:t>
            </a:r>
          </a:p>
        </p:txBody>
      </p:sp>
      <p:sp>
        <p:nvSpPr>
          <p:cNvPr id="14" name="テキスト ボックス 13">
            <a:extLst>
              <a:ext uri="{FF2B5EF4-FFF2-40B4-BE49-F238E27FC236}">
                <a16:creationId xmlns:a16="http://schemas.microsoft.com/office/drawing/2014/main" id="{DBDB1484-93CA-4EA1-AFFB-1B9261A6A245}"/>
              </a:ext>
            </a:extLst>
          </p:cNvPr>
          <p:cNvSpPr txBox="1"/>
          <p:nvPr/>
        </p:nvSpPr>
        <p:spPr>
          <a:xfrm>
            <a:off x="6371426" y="3780961"/>
            <a:ext cx="711546" cy="261610"/>
          </a:xfrm>
          <a:prstGeom prst="rect">
            <a:avLst/>
          </a:prstGeom>
          <a:noFill/>
        </p:spPr>
        <p:txBody>
          <a:bodyPr wrap="square" rtlCol="0">
            <a:spAutoFit/>
          </a:bodyPr>
          <a:lstStyle/>
          <a:p>
            <a:pPr algn="ctr">
              <a:buClr>
                <a:srgbClr val="5A5A5A"/>
              </a:buClr>
              <a:buSzPct val="100000"/>
            </a:pPr>
            <a:r>
              <a:rPr kumimoji="1" lang="ja-JP" altLang="en-US" sz="1050">
                <a:solidFill>
                  <a:schemeClr val="accent2"/>
                </a:solidFill>
                <a:latin typeface="Meiryo UI" panose="020B0604030504040204" pitchFamily="50" charset="-128"/>
                <a:ea typeface="Meiryo UI" panose="020B0604030504040204" pitchFamily="50" charset="-128"/>
              </a:rPr>
              <a:t>平均値</a:t>
            </a:r>
          </a:p>
        </p:txBody>
      </p:sp>
      <p:sp>
        <p:nvSpPr>
          <p:cNvPr id="15" name="テキスト ボックス 14">
            <a:extLst>
              <a:ext uri="{FF2B5EF4-FFF2-40B4-BE49-F238E27FC236}">
                <a16:creationId xmlns:a16="http://schemas.microsoft.com/office/drawing/2014/main" id="{39DFF0A5-5685-40F8-9C76-83FDDDA47149}"/>
              </a:ext>
            </a:extLst>
          </p:cNvPr>
          <p:cNvSpPr txBox="1"/>
          <p:nvPr/>
        </p:nvSpPr>
        <p:spPr>
          <a:xfrm>
            <a:off x="3601764" y="1303450"/>
            <a:ext cx="711546" cy="261610"/>
          </a:xfrm>
          <a:prstGeom prst="rect">
            <a:avLst/>
          </a:prstGeom>
          <a:noFill/>
        </p:spPr>
        <p:txBody>
          <a:bodyPr wrap="square" rtlCol="0">
            <a:spAutoFit/>
          </a:bodyPr>
          <a:lstStyle/>
          <a:p>
            <a:pPr algn="ctr">
              <a:buClr>
                <a:srgbClr val="5A5A5A"/>
              </a:buClr>
              <a:buSzPct val="100000"/>
            </a:pPr>
            <a:r>
              <a:rPr kumimoji="1" lang="ja-JP" altLang="en-US" sz="1050">
                <a:solidFill>
                  <a:schemeClr val="accent2"/>
                </a:solidFill>
                <a:latin typeface="Meiryo UI" panose="020B0604030504040204" pitchFamily="50" charset="-128"/>
                <a:ea typeface="Meiryo UI" panose="020B0604030504040204" pitchFamily="50" charset="-128"/>
              </a:rPr>
              <a:t>平均値</a:t>
            </a:r>
          </a:p>
        </p:txBody>
      </p:sp>
      <p:sp>
        <p:nvSpPr>
          <p:cNvPr id="16" name="四角形: 角を丸くする 15">
            <a:extLst>
              <a:ext uri="{FF2B5EF4-FFF2-40B4-BE49-F238E27FC236}">
                <a16:creationId xmlns:a16="http://schemas.microsoft.com/office/drawing/2014/main" id="{4E94ED54-3A14-44FD-8C39-8340910823A6}"/>
              </a:ext>
            </a:extLst>
          </p:cNvPr>
          <p:cNvSpPr/>
          <p:nvPr/>
        </p:nvSpPr>
        <p:spPr>
          <a:xfrm>
            <a:off x="2634962" y="2823812"/>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相関図を作成し</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貼り付け</a:t>
            </a:r>
          </a:p>
        </p:txBody>
      </p:sp>
      <p:sp>
        <p:nvSpPr>
          <p:cNvPr id="17" name="四角形: 角を丸くする 16">
            <a:extLst>
              <a:ext uri="{FF2B5EF4-FFF2-40B4-BE49-F238E27FC236}">
                <a16:creationId xmlns:a16="http://schemas.microsoft.com/office/drawing/2014/main" id="{FE0C251C-1751-4DC0-9938-441145508425}"/>
              </a:ext>
            </a:extLst>
          </p:cNvPr>
          <p:cNvSpPr/>
          <p:nvPr/>
        </p:nvSpPr>
        <p:spPr>
          <a:xfrm>
            <a:off x="8550099" y="5272356"/>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説明例</a:t>
            </a:r>
          </a:p>
        </p:txBody>
      </p:sp>
      <p:sp>
        <p:nvSpPr>
          <p:cNvPr id="18" name="四角形: 角を丸くする 17">
            <a:extLst>
              <a:ext uri="{FF2B5EF4-FFF2-40B4-BE49-F238E27FC236}">
                <a16:creationId xmlns:a16="http://schemas.microsoft.com/office/drawing/2014/main" id="{7D3F29E2-1DDF-47C7-A83C-2926CDBDD735}"/>
              </a:ext>
            </a:extLst>
          </p:cNvPr>
          <p:cNvSpPr/>
          <p:nvPr/>
        </p:nvSpPr>
        <p:spPr>
          <a:xfrm>
            <a:off x="8621225" y="2371851"/>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コメントを入力</a:t>
            </a:r>
          </a:p>
        </p:txBody>
      </p:sp>
    </p:spTree>
    <p:extLst>
      <p:ext uri="{BB962C8B-B14F-4D97-AF65-F5344CB8AC3E}">
        <p14:creationId xmlns:p14="http://schemas.microsoft.com/office/powerpoint/2010/main" val="374898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F99A5D2-E0E3-4127-B6EC-A7C056F7B6AE}"/>
              </a:ext>
            </a:extLst>
          </p:cNvPr>
          <p:cNvSpPr>
            <a:spLocks noGrp="1"/>
          </p:cNvSpPr>
          <p:nvPr>
            <p:ph type="body" sz="quarter" idx="16"/>
          </p:nvPr>
        </p:nvSpPr>
        <p:spPr/>
        <p:txBody>
          <a:bodyPr/>
          <a:lstStyle/>
          <a:p>
            <a:endParaRPr kumimoji="1" lang="ja-JP" altLang="en-US"/>
          </a:p>
        </p:txBody>
      </p:sp>
      <p:sp>
        <p:nvSpPr>
          <p:cNvPr id="5" name="テキスト ボックス 4">
            <a:extLst>
              <a:ext uri="{FF2B5EF4-FFF2-40B4-BE49-F238E27FC236}">
                <a16:creationId xmlns:a16="http://schemas.microsoft.com/office/drawing/2014/main" id="{A38C7888-FE9C-4521-9A8F-FD01A63F20C0}"/>
              </a:ext>
            </a:extLst>
          </p:cNvPr>
          <p:cNvSpPr txBox="1"/>
          <p:nvPr/>
        </p:nvSpPr>
        <p:spPr>
          <a:xfrm>
            <a:off x="2686466" y="854013"/>
            <a:ext cx="2041071" cy="338554"/>
          </a:xfrm>
          <a:prstGeom prst="rect">
            <a:avLst/>
          </a:prstGeom>
          <a:noFill/>
        </p:spPr>
        <p:txBody>
          <a:bodyPr wrap="square" rtlCol="0">
            <a:spAutoFit/>
          </a:bodyPr>
          <a:lstStyle/>
          <a:p>
            <a:pPr algn="l">
              <a:buClr>
                <a:srgbClr val="5A5A5A"/>
              </a:buClr>
              <a:buSzPct val="100000"/>
            </a:pPr>
            <a:r>
              <a:rPr kumimoji="1" lang="en-US" altLang="ja-JP" sz="1600">
                <a:latin typeface="Meiryo UI" panose="020B0604030504040204" pitchFamily="50" charset="-128"/>
                <a:ea typeface="Meiryo UI" panose="020B0604030504040204" pitchFamily="50" charset="-128"/>
              </a:rPr>
              <a:t>LWCI</a:t>
            </a:r>
            <a:r>
              <a:rPr kumimoji="1" lang="ja-JP" altLang="en-US" sz="1600">
                <a:latin typeface="Meiryo UI" panose="020B0604030504040204" pitchFamily="50" charset="-128"/>
                <a:ea typeface="Meiryo UI" panose="020B0604030504040204" pitchFamily="50" charset="-128"/>
              </a:rPr>
              <a:t>客観</a:t>
            </a:r>
            <a:r>
              <a:rPr kumimoji="1" lang="en-US" altLang="ja-JP" sz="1600">
                <a:latin typeface="Meiryo UI" panose="020B0604030504040204" pitchFamily="50" charset="-128"/>
                <a:ea typeface="Meiryo UI" panose="020B0604030504040204" pitchFamily="50" charset="-128"/>
              </a:rPr>
              <a:t>vs.</a:t>
            </a:r>
            <a:r>
              <a:rPr kumimoji="1" lang="ja-JP" altLang="en-US" sz="1600">
                <a:latin typeface="Meiryo UI" panose="020B0604030504040204" pitchFamily="50" charset="-128"/>
                <a:ea typeface="Meiryo UI" panose="020B0604030504040204" pitchFamily="50" charset="-128"/>
              </a:rPr>
              <a:t>満足度</a:t>
            </a:r>
          </a:p>
        </p:txBody>
      </p:sp>
      <p:sp>
        <p:nvSpPr>
          <p:cNvPr id="6" name="テキスト ボックス 5">
            <a:extLst>
              <a:ext uri="{FF2B5EF4-FFF2-40B4-BE49-F238E27FC236}">
                <a16:creationId xmlns:a16="http://schemas.microsoft.com/office/drawing/2014/main" id="{E8638C9C-A62F-4CD7-B87D-0F9611AA5594}"/>
              </a:ext>
            </a:extLst>
          </p:cNvPr>
          <p:cNvSpPr txBox="1"/>
          <p:nvPr/>
        </p:nvSpPr>
        <p:spPr>
          <a:xfrm>
            <a:off x="3192651" y="6319191"/>
            <a:ext cx="1028700" cy="307777"/>
          </a:xfrm>
          <a:prstGeom prst="rect">
            <a:avLst/>
          </a:prstGeom>
          <a:noFill/>
        </p:spPr>
        <p:txBody>
          <a:bodyPr wrap="square" rtlCol="0">
            <a:spAutoFit/>
          </a:bodyPr>
          <a:lstStyle/>
          <a:p>
            <a:pPr algn="l">
              <a:buClr>
                <a:srgbClr val="5A5A5A"/>
              </a:buClr>
              <a:buSzPct val="100000"/>
            </a:pPr>
            <a:r>
              <a:rPr kumimoji="1" lang="en-US" altLang="ja-JP" sz="1400">
                <a:latin typeface="Meiryo UI" panose="020B0604030504040204" pitchFamily="50" charset="-128"/>
                <a:ea typeface="Meiryo UI" panose="020B0604030504040204" pitchFamily="50" charset="-128"/>
              </a:rPr>
              <a:t>LWCI</a:t>
            </a:r>
            <a:r>
              <a:rPr kumimoji="1" lang="ja-JP" altLang="en-US" sz="1400">
                <a:latin typeface="Meiryo UI" panose="020B0604030504040204" pitchFamily="50" charset="-128"/>
                <a:ea typeface="Meiryo UI" panose="020B0604030504040204" pitchFamily="50" charset="-128"/>
              </a:rPr>
              <a:t>客観</a:t>
            </a:r>
          </a:p>
        </p:txBody>
      </p:sp>
      <p:sp>
        <p:nvSpPr>
          <p:cNvPr id="7" name="テキスト ボックス 6">
            <a:extLst>
              <a:ext uri="{FF2B5EF4-FFF2-40B4-BE49-F238E27FC236}">
                <a16:creationId xmlns:a16="http://schemas.microsoft.com/office/drawing/2014/main" id="{8A44D2E1-7B0C-46BB-8417-80126319AC0C}"/>
              </a:ext>
            </a:extLst>
          </p:cNvPr>
          <p:cNvSpPr txBox="1"/>
          <p:nvPr/>
        </p:nvSpPr>
        <p:spPr>
          <a:xfrm>
            <a:off x="0" y="3082644"/>
            <a:ext cx="400110" cy="692712"/>
          </a:xfrm>
          <a:prstGeom prst="rect">
            <a:avLst/>
          </a:prstGeom>
          <a:noFill/>
        </p:spPr>
        <p:txBody>
          <a:bodyPr vert="vert270" wrap="square" rtlCol="0">
            <a:spAutoFit/>
          </a:bodyPr>
          <a:lstStyle/>
          <a:p>
            <a:pPr algn="l">
              <a:buClr>
                <a:srgbClr val="5A5A5A"/>
              </a:buClr>
              <a:buSzPct val="100000"/>
            </a:pPr>
            <a:r>
              <a:rPr kumimoji="1" lang="ja-JP" altLang="en-US" sz="1400">
                <a:latin typeface="Meiryo UI" panose="020B0604030504040204" pitchFamily="50" charset="-128"/>
                <a:ea typeface="Meiryo UI" panose="020B0604030504040204" pitchFamily="50" charset="-128"/>
              </a:rPr>
              <a:t>満足度</a:t>
            </a:r>
          </a:p>
        </p:txBody>
      </p:sp>
      <p:sp>
        <p:nvSpPr>
          <p:cNvPr id="8" name="テキスト ボックス 7">
            <a:extLst>
              <a:ext uri="{FF2B5EF4-FFF2-40B4-BE49-F238E27FC236}">
                <a16:creationId xmlns:a16="http://schemas.microsoft.com/office/drawing/2014/main" id="{9D04428A-EC7A-4A7D-8CD2-4B47A3E23F12}"/>
              </a:ext>
            </a:extLst>
          </p:cNvPr>
          <p:cNvSpPr txBox="1"/>
          <p:nvPr/>
        </p:nvSpPr>
        <p:spPr>
          <a:xfrm>
            <a:off x="7082972" y="4642231"/>
            <a:ext cx="4992448" cy="2142357"/>
          </a:xfrm>
          <a:prstGeom prst="rect">
            <a:avLst/>
          </a:prstGeom>
          <a:solidFill>
            <a:schemeClr val="bg1"/>
          </a:solidFill>
          <a:ln>
            <a:solidFill>
              <a:schemeClr val="tx1">
                <a:lumMod val="50000"/>
                <a:lumOff val="50000"/>
              </a:schemeClr>
            </a:solidFill>
          </a:ln>
        </p:spPr>
        <p:txBody>
          <a:bodyPr wrap="square" rtlCol="0">
            <a:noAutofit/>
          </a:bodyPr>
          <a:lstStyle/>
          <a:p>
            <a:pPr algn="l">
              <a:buClr>
                <a:srgbClr val="5A5A5A"/>
              </a:buClr>
              <a:buSzPct val="100000"/>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）表の説明</a:t>
            </a:r>
            <a:endParaRPr kumimoji="1" lang="en-US" altLang="ja-JP" sz="1200" dirty="0">
              <a:latin typeface="Meiryo UI" panose="020B0604030504040204" pitchFamily="50" charset="-128"/>
              <a:ea typeface="Meiryo UI" panose="020B0604030504040204" pitchFamily="50" charset="-128"/>
            </a:endParaRPr>
          </a:p>
          <a:p>
            <a:pPr marL="171450" indent="-171450" algn="l">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●●市「令和●年度市民意識調査報告書」の「</a:t>
            </a:r>
            <a:r>
              <a:rPr lang="ja-JP" altLang="en-US" sz="1200" dirty="0">
                <a:latin typeface="Meiryo UI" panose="020B0604030504040204" pitchFamily="50" charset="-128"/>
                <a:ea typeface="Meiryo UI" panose="020B0604030504040204" pitchFamily="50" charset="-128"/>
              </a:rPr>
              <a:t>市の施策に対する満足度・重要度」のデータをもとに作成。</a:t>
            </a:r>
            <a:endParaRPr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市の実施している●の施策について、重要度（「重要」、「やや重要」、「あまり重要ではない」、「重要ではない」）と満足度（ 「満足」、「やや満足」、「やや不満」、「不満」 ）を市民が選択し回答。</a:t>
            </a:r>
            <a:endParaRPr kumimoji="1"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重要」・「満足」を２点、「やや重要」・「やや満足」を１点、「あまり重要ではない」・「やや不満」をマイナス１点、「重要ではない」・「不満」をマイナス２点として合計し、その合計を重要度・満足度として算出。</a:t>
            </a:r>
            <a:endParaRPr kumimoji="1" lang="en-US" altLang="ja-JP"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508D7937-2BB0-4DAA-A921-49C10E4CF783}"/>
              </a:ext>
            </a:extLst>
          </p:cNvPr>
          <p:cNvSpPr txBox="1"/>
          <p:nvPr/>
        </p:nvSpPr>
        <p:spPr>
          <a:xfrm>
            <a:off x="7082972" y="1053810"/>
            <a:ext cx="4992448" cy="3518189"/>
          </a:xfrm>
          <a:prstGeom prst="rect">
            <a:avLst/>
          </a:prstGeom>
          <a:noFill/>
          <a:ln>
            <a:solidFill>
              <a:schemeClr val="accent4"/>
            </a:solidFill>
          </a:ln>
        </p:spPr>
        <p:txBody>
          <a:bodyPr wrap="square" rtlCol="0">
            <a:noAutofit/>
          </a:bodyPr>
          <a:lstStyle/>
          <a:p>
            <a:pPr marL="171450" indent="-171450" algn="l">
              <a:spcBef>
                <a:spcPts val="300"/>
              </a:spcBef>
              <a:buClr>
                <a:srgbClr val="5A5A5A"/>
              </a:buClr>
              <a:buSzPct val="100000"/>
              <a:buFont typeface="Wingdings" panose="05000000000000000000" pitchFamily="2" charset="2"/>
              <a:buChar char="n"/>
            </a:pPr>
            <a:endParaRPr kumimoji="1" lang="en-US" altLang="ja-JP" sz="1200" dirty="0">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BFDCAEEE-D409-438C-82AF-AA455C90E939}"/>
              </a:ext>
            </a:extLst>
          </p:cNvPr>
          <p:cNvSpPr>
            <a:spLocks noGrp="1"/>
          </p:cNvSpPr>
          <p:nvPr>
            <p:ph type="title"/>
          </p:nvPr>
        </p:nvSpPr>
        <p:spPr>
          <a:xfrm>
            <a:off x="385615" y="51515"/>
            <a:ext cx="11392568" cy="532507"/>
          </a:xfrm>
        </p:spPr>
        <p:txBody>
          <a:bodyPr/>
          <a:lstStyle/>
          <a:p>
            <a:r>
              <a:rPr kumimoji="1" lang="en-US" altLang="ja-JP" dirty="0">
                <a:effectLst>
                  <a:outerShdw blurRad="38100" dist="38100" dir="2700000" algn="tl">
                    <a:srgbClr val="000000">
                      <a:alpha val="43137"/>
                    </a:srgbClr>
                  </a:outerShdw>
                </a:effectLst>
              </a:rPr>
              <a:t>LWCI</a:t>
            </a:r>
            <a:r>
              <a:rPr kumimoji="1" lang="ja-JP" altLang="en-US" dirty="0">
                <a:effectLst>
                  <a:outerShdw blurRad="38100" dist="38100" dir="2700000" algn="tl">
                    <a:srgbClr val="000000">
                      <a:alpha val="43137"/>
                    </a:srgbClr>
                  </a:outerShdw>
                </a:effectLst>
              </a:rPr>
              <a:t>客観因子と市民満足度調査／満足度との相関図（散布図）</a:t>
            </a:r>
          </a:p>
        </p:txBody>
      </p:sp>
      <p:sp>
        <p:nvSpPr>
          <p:cNvPr id="11" name="正方形/長方形 10">
            <a:extLst>
              <a:ext uri="{FF2B5EF4-FFF2-40B4-BE49-F238E27FC236}">
                <a16:creationId xmlns:a16="http://schemas.microsoft.com/office/drawing/2014/main" id="{FC3AF979-E3DB-4DED-A3FB-873967759C06}"/>
              </a:ext>
            </a:extLst>
          </p:cNvPr>
          <p:cNvSpPr/>
          <p:nvPr/>
        </p:nvSpPr>
        <p:spPr>
          <a:xfrm>
            <a:off x="9079174" y="891582"/>
            <a:ext cx="1000044" cy="25846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a:latin typeface="Meiryo UI" panose="020B0604030504040204" pitchFamily="50" charset="-128"/>
                <a:ea typeface="Meiryo UI" panose="020B0604030504040204" pitchFamily="50" charset="-128"/>
              </a:rPr>
              <a:t>特徴</a:t>
            </a:r>
          </a:p>
        </p:txBody>
      </p:sp>
      <p:graphicFrame>
        <p:nvGraphicFramePr>
          <p:cNvPr id="12" name="グラフ 11">
            <a:extLst>
              <a:ext uri="{FF2B5EF4-FFF2-40B4-BE49-F238E27FC236}">
                <a16:creationId xmlns:a16="http://schemas.microsoft.com/office/drawing/2014/main" id="{0689130C-0E50-4727-BA1F-250268936BE3}"/>
              </a:ext>
            </a:extLst>
          </p:cNvPr>
          <p:cNvGraphicFramePr>
            <a:graphicFrameLocks/>
          </p:cNvGraphicFramePr>
          <p:nvPr>
            <p:extLst>
              <p:ext uri="{D42A27DB-BD31-4B8C-83A1-F6EECF244321}">
                <p14:modId xmlns:p14="http://schemas.microsoft.com/office/powerpoint/2010/main" val="762896427"/>
              </p:ext>
            </p:extLst>
          </p:nvPr>
        </p:nvGraphicFramePr>
        <p:xfrm>
          <a:off x="385615" y="1236576"/>
          <a:ext cx="6496878" cy="5000937"/>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直線コネクタ 12">
            <a:extLst>
              <a:ext uri="{FF2B5EF4-FFF2-40B4-BE49-F238E27FC236}">
                <a16:creationId xmlns:a16="http://schemas.microsoft.com/office/drawing/2014/main" id="{840F0321-0774-4CF2-8F3B-6E31CBC3F43E}"/>
              </a:ext>
            </a:extLst>
          </p:cNvPr>
          <p:cNvCxnSpPr/>
          <p:nvPr/>
        </p:nvCxnSpPr>
        <p:spPr>
          <a:xfrm>
            <a:off x="3718247" y="1376680"/>
            <a:ext cx="0" cy="453600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BF87FBE6-86D9-4731-BAC9-1F61BA086CB8}"/>
              </a:ext>
            </a:extLst>
          </p:cNvPr>
          <p:cNvCxnSpPr/>
          <p:nvPr/>
        </p:nvCxnSpPr>
        <p:spPr>
          <a:xfrm>
            <a:off x="710293" y="4049485"/>
            <a:ext cx="5976257"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4" name="テキスト ボックス 13">
            <a:extLst>
              <a:ext uri="{FF2B5EF4-FFF2-40B4-BE49-F238E27FC236}">
                <a16:creationId xmlns:a16="http://schemas.microsoft.com/office/drawing/2014/main" id="{E1E69797-152E-4FD4-A22B-BB4ED588D4E2}"/>
              </a:ext>
            </a:extLst>
          </p:cNvPr>
          <p:cNvSpPr txBox="1"/>
          <p:nvPr/>
        </p:nvSpPr>
        <p:spPr>
          <a:xfrm>
            <a:off x="6271187" y="3787875"/>
            <a:ext cx="711546" cy="261610"/>
          </a:xfrm>
          <a:prstGeom prst="rect">
            <a:avLst/>
          </a:prstGeom>
          <a:noFill/>
        </p:spPr>
        <p:txBody>
          <a:bodyPr wrap="square" rtlCol="0">
            <a:spAutoFit/>
          </a:bodyPr>
          <a:lstStyle/>
          <a:p>
            <a:pPr algn="ctr">
              <a:buClr>
                <a:srgbClr val="5A5A5A"/>
              </a:buClr>
              <a:buSzPct val="100000"/>
            </a:pPr>
            <a:r>
              <a:rPr kumimoji="1" lang="ja-JP" altLang="en-US" sz="1050">
                <a:solidFill>
                  <a:schemeClr val="accent2"/>
                </a:solidFill>
                <a:latin typeface="Meiryo UI" panose="020B0604030504040204" pitchFamily="50" charset="-128"/>
                <a:ea typeface="Meiryo UI" panose="020B0604030504040204" pitchFamily="50" charset="-128"/>
              </a:rPr>
              <a:t>平均値</a:t>
            </a:r>
          </a:p>
        </p:txBody>
      </p:sp>
      <p:sp>
        <p:nvSpPr>
          <p:cNvPr id="16" name="四角形: 角を丸くする 15">
            <a:extLst>
              <a:ext uri="{FF2B5EF4-FFF2-40B4-BE49-F238E27FC236}">
                <a16:creationId xmlns:a16="http://schemas.microsoft.com/office/drawing/2014/main" id="{A19D4FB1-BA2B-4035-BBBF-8BE859EB03B6}"/>
              </a:ext>
            </a:extLst>
          </p:cNvPr>
          <p:cNvSpPr/>
          <p:nvPr/>
        </p:nvSpPr>
        <p:spPr>
          <a:xfrm>
            <a:off x="2634962" y="2823812"/>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相関図を作成し</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貼り付け</a:t>
            </a:r>
          </a:p>
        </p:txBody>
      </p:sp>
      <p:sp>
        <p:nvSpPr>
          <p:cNvPr id="17" name="四角形: 角を丸くする 16">
            <a:extLst>
              <a:ext uri="{FF2B5EF4-FFF2-40B4-BE49-F238E27FC236}">
                <a16:creationId xmlns:a16="http://schemas.microsoft.com/office/drawing/2014/main" id="{9B04EB07-33CC-47D7-B10E-CB1FCC703989}"/>
              </a:ext>
            </a:extLst>
          </p:cNvPr>
          <p:cNvSpPr/>
          <p:nvPr/>
        </p:nvSpPr>
        <p:spPr>
          <a:xfrm>
            <a:off x="8550099" y="5272356"/>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説明例</a:t>
            </a:r>
          </a:p>
        </p:txBody>
      </p:sp>
      <p:sp>
        <p:nvSpPr>
          <p:cNvPr id="18" name="四角形: 角を丸くする 17">
            <a:extLst>
              <a:ext uri="{FF2B5EF4-FFF2-40B4-BE49-F238E27FC236}">
                <a16:creationId xmlns:a16="http://schemas.microsoft.com/office/drawing/2014/main" id="{FDC008B7-6594-40F7-9FA0-A91607911A8C}"/>
              </a:ext>
            </a:extLst>
          </p:cNvPr>
          <p:cNvSpPr/>
          <p:nvPr/>
        </p:nvSpPr>
        <p:spPr>
          <a:xfrm>
            <a:off x="8621225" y="2371851"/>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コメントを入力</a:t>
            </a:r>
          </a:p>
        </p:txBody>
      </p:sp>
    </p:spTree>
    <p:extLst>
      <p:ext uri="{BB962C8B-B14F-4D97-AF65-F5344CB8AC3E}">
        <p14:creationId xmlns:p14="http://schemas.microsoft.com/office/powerpoint/2010/main" val="281673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DF12127-3FE0-46BA-8DDF-15D89DACF4A3}"/>
              </a:ext>
            </a:extLst>
          </p:cNvPr>
          <p:cNvSpPr>
            <a:spLocks noGrp="1"/>
          </p:cNvSpPr>
          <p:nvPr>
            <p:ph type="body" sz="quarter" idx="16"/>
          </p:nvPr>
        </p:nvSpPr>
        <p:spPr/>
        <p:txBody>
          <a:bodyPr/>
          <a:lstStyle/>
          <a:p>
            <a:endParaRPr kumimoji="1" lang="ja-JP" altLang="en-US" dirty="0"/>
          </a:p>
        </p:txBody>
      </p:sp>
      <p:sp>
        <p:nvSpPr>
          <p:cNvPr id="5" name="テキスト ボックス 4">
            <a:extLst>
              <a:ext uri="{FF2B5EF4-FFF2-40B4-BE49-F238E27FC236}">
                <a16:creationId xmlns:a16="http://schemas.microsoft.com/office/drawing/2014/main" id="{273B5B62-F96D-45FE-BAD9-907C95F177A9}"/>
              </a:ext>
            </a:extLst>
          </p:cNvPr>
          <p:cNvSpPr txBox="1"/>
          <p:nvPr/>
        </p:nvSpPr>
        <p:spPr>
          <a:xfrm>
            <a:off x="2621681" y="973099"/>
            <a:ext cx="2041071" cy="338554"/>
          </a:xfrm>
          <a:prstGeom prst="rect">
            <a:avLst/>
          </a:prstGeom>
          <a:noFill/>
        </p:spPr>
        <p:txBody>
          <a:bodyPr wrap="square" rtlCol="0">
            <a:spAutoFit/>
          </a:bodyPr>
          <a:lstStyle/>
          <a:p>
            <a:pPr algn="l">
              <a:buClr>
                <a:srgbClr val="5A5A5A"/>
              </a:buClr>
              <a:buSzPct val="100000"/>
            </a:pPr>
            <a:r>
              <a:rPr kumimoji="1" lang="en-US" altLang="ja-JP" sz="1600">
                <a:latin typeface="Meiryo UI" panose="020B0604030504040204" pitchFamily="50" charset="-128"/>
                <a:ea typeface="Meiryo UI" panose="020B0604030504040204" pitchFamily="50" charset="-128"/>
              </a:rPr>
              <a:t>LWCI</a:t>
            </a:r>
            <a:r>
              <a:rPr kumimoji="1" lang="ja-JP" altLang="en-US" sz="1600">
                <a:latin typeface="Meiryo UI" panose="020B0604030504040204" pitchFamily="50" charset="-128"/>
                <a:ea typeface="Meiryo UI" panose="020B0604030504040204" pitchFamily="50" charset="-128"/>
              </a:rPr>
              <a:t>客観</a:t>
            </a:r>
            <a:r>
              <a:rPr kumimoji="1" lang="en-US" altLang="ja-JP" sz="1600">
                <a:latin typeface="Meiryo UI" panose="020B0604030504040204" pitchFamily="50" charset="-128"/>
                <a:ea typeface="Meiryo UI" panose="020B0604030504040204" pitchFamily="50" charset="-128"/>
              </a:rPr>
              <a:t>vs.</a:t>
            </a:r>
            <a:r>
              <a:rPr kumimoji="1" lang="ja-JP" altLang="en-US" sz="1600">
                <a:latin typeface="Meiryo UI" panose="020B0604030504040204" pitchFamily="50" charset="-128"/>
                <a:ea typeface="Meiryo UI" panose="020B0604030504040204" pitchFamily="50" charset="-128"/>
              </a:rPr>
              <a:t>重要度</a:t>
            </a:r>
          </a:p>
        </p:txBody>
      </p:sp>
      <p:sp>
        <p:nvSpPr>
          <p:cNvPr id="7" name="テキスト ボックス 6">
            <a:extLst>
              <a:ext uri="{FF2B5EF4-FFF2-40B4-BE49-F238E27FC236}">
                <a16:creationId xmlns:a16="http://schemas.microsoft.com/office/drawing/2014/main" id="{99153F7A-752E-452D-A575-036D1438DB0C}"/>
              </a:ext>
            </a:extLst>
          </p:cNvPr>
          <p:cNvSpPr txBox="1"/>
          <p:nvPr/>
        </p:nvSpPr>
        <p:spPr>
          <a:xfrm>
            <a:off x="3127866" y="6357409"/>
            <a:ext cx="1028700" cy="307777"/>
          </a:xfrm>
          <a:prstGeom prst="rect">
            <a:avLst/>
          </a:prstGeom>
          <a:noFill/>
        </p:spPr>
        <p:txBody>
          <a:bodyPr wrap="square" rtlCol="0">
            <a:spAutoFit/>
          </a:bodyPr>
          <a:lstStyle/>
          <a:p>
            <a:pPr algn="l">
              <a:buClr>
                <a:srgbClr val="5A5A5A"/>
              </a:buClr>
              <a:buSzPct val="100000"/>
            </a:pPr>
            <a:r>
              <a:rPr kumimoji="1" lang="en-US" altLang="ja-JP" sz="1400">
                <a:latin typeface="Meiryo UI" panose="020B0604030504040204" pitchFamily="50" charset="-128"/>
                <a:ea typeface="Meiryo UI" panose="020B0604030504040204" pitchFamily="50" charset="-128"/>
              </a:rPr>
              <a:t>LWCI</a:t>
            </a:r>
            <a:r>
              <a:rPr kumimoji="1" lang="ja-JP" altLang="en-US" sz="1400">
                <a:latin typeface="Meiryo UI" panose="020B0604030504040204" pitchFamily="50" charset="-128"/>
                <a:ea typeface="Meiryo UI" panose="020B0604030504040204" pitchFamily="50" charset="-128"/>
              </a:rPr>
              <a:t>客観</a:t>
            </a:r>
          </a:p>
        </p:txBody>
      </p:sp>
      <p:sp>
        <p:nvSpPr>
          <p:cNvPr id="8" name="テキスト ボックス 7">
            <a:extLst>
              <a:ext uri="{FF2B5EF4-FFF2-40B4-BE49-F238E27FC236}">
                <a16:creationId xmlns:a16="http://schemas.microsoft.com/office/drawing/2014/main" id="{78611920-25E9-42A4-902E-384D4A847BB1}"/>
              </a:ext>
            </a:extLst>
          </p:cNvPr>
          <p:cNvSpPr txBox="1"/>
          <p:nvPr/>
        </p:nvSpPr>
        <p:spPr>
          <a:xfrm>
            <a:off x="101588" y="3082018"/>
            <a:ext cx="400110" cy="685800"/>
          </a:xfrm>
          <a:prstGeom prst="rect">
            <a:avLst/>
          </a:prstGeom>
          <a:noFill/>
        </p:spPr>
        <p:txBody>
          <a:bodyPr vert="vert270" wrap="square" rtlCol="0">
            <a:spAutoFit/>
          </a:bodyPr>
          <a:lstStyle/>
          <a:p>
            <a:pPr algn="l">
              <a:buClr>
                <a:srgbClr val="5A5A5A"/>
              </a:buClr>
              <a:buSzPct val="100000"/>
            </a:pPr>
            <a:r>
              <a:rPr kumimoji="1" lang="ja-JP" altLang="en-US" sz="1400">
                <a:latin typeface="Meiryo UI" panose="020B0604030504040204" pitchFamily="50" charset="-128"/>
                <a:ea typeface="Meiryo UI" panose="020B0604030504040204" pitchFamily="50" charset="-128"/>
              </a:rPr>
              <a:t>重要度</a:t>
            </a:r>
          </a:p>
        </p:txBody>
      </p:sp>
      <p:sp>
        <p:nvSpPr>
          <p:cNvPr id="9" name="テキスト ボックス 8">
            <a:extLst>
              <a:ext uri="{FF2B5EF4-FFF2-40B4-BE49-F238E27FC236}">
                <a16:creationId xmlns:a16="http://schemas.microsoft.com/office/drawing/2014/main" id="{EEB02345-25E6-4598-B273-2AE3AA051975}"/>
              </a:ext>
            </a:extLst>
          </p:cNvPr>
          <p:cNvSpPr txBox="1"/>
          <p:nvPr/>
        </p:nvSpPr>
        <p:spPr>
          <a:xfrm>
            <a:off x="7082972" y="4642231"/>
            <a:ext cx="4992448" cy="2142357"/>
          </a:xfrm>
          <a:prstGeom prst="rect">
            <a:avLst/>
          </a:prstGeom>
          <a:solidFill>
            <a:schemeClr val="bg1"/>
          </a:solidFill>
          <a:ln>
            <a:solidFill>
              <a:schemeClr val="tx1">
                <a:lumMod val="50000"/>
                <a:lumOff val="50000"/>
              </a:schemeClr>
            </a:solidFill>
          </a:ln>
        </p:spPr>
        <p:txBody>
          <a:bodyPr wrap="square" rtlCol="0">
            <a:noAutofit/>
          </a:bodyPr>
          <a:lstStyle/>
          <a:p>
            <a:pPr algn="l">
              <a:buClr>
                <a:srgbClr val="5A5A5A"/>
              </a:buClr>
              <a:buSzPct val="100000"/>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）表の説明</a:t>
            </a:r>
            <a:endParaRPr kumimoji="1" lang="en-US" altLang="ja-JP" sz="1200" dirty="0">
              <a:latin typeface="Meiryo UI" panose="020B0604030504040204" pitchFamily="50" charset="-128"/>
              <a:ea typeface="Meiryo UI" panose="020B0604030504040204" pitchFamily="50" charset="-128"/>
            </a:endParaRPr>
          </a:p>
          <a:p>
            <a:pPr marL="171450" indent="-171450" algn="l">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●●市「令和●年度市民意識調査報告書」の「</a:t>
            </a:r>
            <a:r>
              <a:rPr lang="ja-JP" altLang="en-US" sz="1200" dirty="0">
                <a:latin typeface="Meiryo UI" panose="020B0604030504040204" pitchFamily="50" charset="-128"/>
                <a:ea typeface="Meiryo UI" panose="020B0604030504040204" pitchFamily="50" charset="-128"/>
              </a:rPr>
              <a:t>市の施策に対する満足度・重要度」のデータをもとに作成。</a:t>
            </a:r>
            <a:endParaRPr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市の実施している●の施策について、重要度（「重要」、「やや重要」、「あまり重要ではない」、「重要ではない」）と満足度（ 「満足」、「やや満足」、「やや不満」、「不満」 ）を市民が選択し回答。</a:t>
            </a:r>
            <a:endParaRPr kumimoji="1" lang="en-US" altLang="ja-JP" sz="1200" dirty="0">
              <a:latin typeface="Meiryo UI" panose="020B0604030504040204" pitchFamily="50" charset="-128"/>
              <a:ea typeface="Meiryo UI" panose="020B0604030504040204" pitchFamily="50" charset="-128"/>
            </a:endParaRPr>
          </a:p>
          <a:p>
            <a:pPr marL="171450" indent="-171450">
              <a:spcBef>
                <a:spcPts val="600"/>
              </a:spcBef>
              <a:buClr>
                <a:srgbClr val="5A5A5A"/>
              </a:buClr>
              <a:buSzPct val="1000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重要」・「満足」を２点、「やや重要」・「やや満足」を１点、「あまり重要ではない」・「やや不満」をマイナス１点、「重要ではない」・「不満」をマイナス２点として合計し、その合計を重要度・満足度として算出。</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20EC9CC-1B88-4861-9A45-ADB9A6D536F6}"/>
              </a:ext>
            </a:extLst>
          </p:cNvPr>
          <p:cNvSpPr txBox="1"/>
          <p:nvPr/>
        </p:nvSpPr>
        <p:spPr>
          <a:xfrm>
            <a:off x="7082972" y="1053810"/>
            <a:ext cx="4992448" cy="3518189"/>
          </a:xfrm>
          <a:prstGeom prst="rect">
            <a:avLst/>
          </a:prstGeom>
          <a:noFill/>
          <a:ln>
            <a:solidFill>
              <a:schemeClr val="accent4"/>
            </a:solidFill>
          </a:ln>
        </p:spPr>
        <p:txBody>
          <a:bodyPr wrap="square" rtlCol="0">
            <a:noAutofit/>
          </a:bodyPr>
          <a:lstStyle/>
          <a:p>
            <a:pPr marL="171450" indent="-171450" algn="l">
              <a:spcBef>
                <a:spcPts val="300"/>
              </a:spcBef>
              <a:buClr>
                <a:srgbClr val="5A5A5A"/>
              </a:buClr>
              <a:buSzPct val="100000"/>
              <a:buFont typeface="Wingdings" panose="05000000000000000000" pitchFamily="2" charset="2"/>
              <a:buChar char="n"/>
            </a:pPr>
            <a:endParaRPr kumimoji="1" lang="en-US" altLang="ja-JP" sz="12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6AC661E2-1CC9-4F09-B3B4-326A78BB7668}"/>
              </a:ext>
            </a:extLst>
          </p:cNvPr>
          <p:cNvSpPr>
            <a:spLocks noGrp="1"/>
          </p:cNvSpPr>
          <p:nvPr>
            <p:ph type="title"/>
          </p:nvPr>
        </p:nvSpPr>
        <p:spPr>
          <a:xfrm>
            <a:off x="385615" y="51515"/>
            <a:ext cx="11392568" cy="532507"/>
          </a:xfrm>
        </p:spPr>
        <p:txBody>
          <a:bodyPr/>
          <a:lstStyle/>
          <a:p>
            <a:r>
              <a:rPr kumimoji="1" lang="en-US" altLang="ja-JP" dirty="0">
                <a:effectLst>
                  <a:outerShdw blurRad="38100" dist="38100" dir="2700000" algn="tl">
                    <a:srgbClr val="000000">
                      <a:alpha val="43137"/>
                    </a:srgbClr>
                  </a:outerShdw>
                </a:effectLst>
              </a:rPr>
              <a:t>LWCI</a:t>
            </a:r>
            <a:r>
              <a:rPr kumimoji="1" lang="ja-JP" altLang="en-US" dirty="0">
                <a:effectLst>
                  <a:outerShdw blurRad="38100" dist="38100" dir="2700000" algn="tl">
                    <a:srgbClr val="000000">
                      <a:alpha val="43137"/>
                    </a:srgbClr>
                  </a:outerShdw>
                </a:effectLst>
              </a:rPr>
              <a:t>客観因子と市民満足度調査／重要度との相関図（散布図）</a:t>
            </a:r>
          </a:p>
        </p:txBody>
      </p:sp>
      <p:sp>
        <p:nvSpPr>
          <p:cNvPr id="12" name="正方形/長方形 11">
            <a:extLst>
              <a:ext uri="{FF2B5EF4-FFF2-40B4-BE49-F238E27FC236}">
                <a16:creationId xmlns:a16="http://schemas.microsoft.com/office/drawing/2014/main" id="{ADDCF63C-2038-463B-A205-6AD262DBF99C}"/>
              </a:ext>
            </a:extLst>
          </p:cNvPr>
          <p:cNvSpPr/>
          <p:nvPr/>
        </p:nvSpPr>
        <p:spPr>
          <a:xfrm>
            <a:off x="9079174" y="891582"/>
            <a:ext cx="1000044" cy="25846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a:latin typeface="Meiryo UI" panose="020B0604030504040204" pitchFamily="50" charset="-128"/>
                <a:ea typeface="Meiryo UI" panose="020B0604030504040204" pitchFamily="50" charset="-128"/>
              </a:rPr>
              <a:t>特徴</a:t>
            </a:r>
          </a:p>
        </p:txBody>
      </p:sp>
      <p:graphicFrame>
        <p:nvGraphicFramePr>
          <p:cNvPr id="13" name="グラフ 12">
            <a:extLst>
              <a:ext uri="{FF2B5EF4-FFF2-40B4-BE49-F238E27FC236}">
                <a16:creationId xmlns:a16="http://schemas.microsoft.com/office/drawing/2014/main" id="{91504B4F-3564-4BD6-82A6-1DF87C028025}"/>
              </a:ext>
            </a:extLst>
          </p:cNvPr>
          <p:cNvGraphicFramePr>
            <a:graphicFrameLocks/>
          </p:cNvGraphicFramePr>
          <p:nvPr>
            <p:extLst>
              <p:ext uri="{D42A27DB-BD31-4B8C-83A1-F6EECF244321}">
                <p14:modId xmlns:p14="http://schemas.microsoft.com/office/powerpoint/2010/main" val="1631547582"/>
              </p:ext>
            </p:extLst>
          </p:nvPr>
        </p:nvGraphicFramePr>
        <p:xfrm>
          <a:off x="385615" y="1318252"/>
          <a:ext cx="6513205" cy="506621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a:extLst>
              <a:ext uri="{FF2B5EF4-FFF2-40B4-BE49-F238E27FC236}">
                <a16:creationId xmlns:a16="http://schemas.microsoft.com/office/drawing/2014/main" id="{0A464C71-C87C-4936-990E-7383DA9FBD6B}"/>
              </a:ext>
            </a:extLst>
          </p:cNvPr>
          <p:cNvCxnSpPr/>
          <p:nvPr/>
        </p:nvCxnSpPr>
        <p:spPr>
          <a:xfrm>
            <a:off x="3741239" y="1450159"/>
            <a:ext cx="0" cy="460800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F3FB3A50-159D-42A1-BEE2-94968070836C}"/>
              </a:ext>
            </a:extLst>
          </p:cNvPr>
          <p:cNvCxnSpPr>
            <a:cxnSpLocks/>
          </p:cNvCxnSpPr>
          <p:nvPr/>
        </p:nvCxnSpPr>
        <p:spPr>
          <a:xfrm>
            <a:off x="791936" y="3461656"/>
            <a:ext cx="5910943"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4" name="テキスト ボックス 3">
            <a:extLst>
              <a:ext uri="{FF2B5EF4-FFF2-40B4-BE49-F238E27FC236}">
                <a16:creationId xmlns:a16="http://schemas.microsoft.com/office/drawing/2014/main" id="{AC3C1E46-4822-4CC8-AE9A-41D24F67E189}"/>
              </a:ext>
            </a:extLst>
          </p:cNvPr>
          <p:cNvSpPr txBox="1"/>
          <p:nvPr/>
        </p:nvSpPr>
        <p:spPr>
          <a:xfrm>
            <a:off x="6347106" y="3205270"/>
            <a:ext cx="711546" cy="261610"/>
          </a:xfrm>
          <a:prstGeom prst="rect">
            <a:avLst/>
          </a:prstGeom>
          <a:noFill/>
        </p:spPr>
        <p:txBody>
          <a:bodyPr wrap="square" rtlCol="0">
            <a:spAutoFit/>
          </a:bodyPr>
          <a:lstStyle/>
          <a:p>
            <a:pPr algn="ctr">
              <a:buClr>
                <a:srgbClr val="5A5A5A"/>
              </a:buClr>
              <a:buSzPct val="100000"/>
            </a:pPr>
            <a:r>
              <a:rPr kumimoji="1" lang="ja-JP" altLang="en-US" sz="1050">
                <a:solidFill>
                  <a:schemeClr val="accent2"/>
                </a:solidFill>
                <a:latin typeface="Meiryo UI" panose="020B0604030504040204" pitchFamily="50" charset="-128"/>
                <a:ea typeface="Meiryo UI" panose="020B0604030504040204" pitchFamily="50" charset="-128"/>
              </a:rPr>
              <a:t>平均値</a:t>
            </a:r>
          </a:p>
        </p:txBody>
      </p:sp>
      <p:sp>
        <p:nvSpPr>
          <p:cNvPr id="14" name="四角形: 角を丸くする 13">
            <a:extLst>
              <a:ext uri="{FF2B5EF4-FFF2-40B4-BE49-F238E27FC236}">
                <a16:creationId xmlns:a16="http://schemas.microsoft.com/office/drawing/2014/main" id="{916421DE-5346-49DE-AF0C-3C63782BAB88}"/>
              </a:ext>
            </a:extLst>
          </p:cNvPr>
          <p:cNvSpPr/>
          <p:nvPr/>
        </p:nvSpPr>
        <p:spPr>
          <a:xfrm>
            <a:off x="2634962" y="2823812"/>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相関図を作成し</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貼り付け</a:t>
            </a:r>
          </a:p>
        </p:txBody>
      </p:sp>
      <p:sp>
        <p:nvSpPr>
          <p:cNvPr id="16" name="四角形: 角を丸くする 15">
            <a:extLst>
              <a:ext uri="{FF2B5EF4-FFF2-40B4-BE49-F238E27FC236}">
                <a16:creationId xmlns:a16="http://schemas.microsoft.com/office/drawing/2014/main" id="{E0A6983D-7614-413E-977F-CDC577269608}"/>
              </a:ext>
            </a:extLst>
          </p:cNvPr>
          <p:cNvSpPr/>
          <p:nvPr/>
        </p:nvSpPr>
        <p:spPr>
          <a:xfrm>
            <a:off x="8550099" y="5272356"/>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説明例</a:t>
            </a:r>
          </a:p>
        </p:txBody>
      </p:sp>
      <p:sp>
        <p:nvSpPr>
          <p:cNvPr id="17" name="四角形: 角を丸くする 16">
            <a:extLst>
              <a:ext uri="{FF2B5EF4-FFF2-40B4-BE49-F238E27FC236}">
                <a16:creationId xmlns:a16="http://schemas.microsoft.com/office/drawing/2014/main" id="{F79D8658-68AB-474D-B4E9-88BCF26C65EF}"/>
              </a:ext>
            </a:extLst>
          </p:cNvPr>
          <p:cNvSpPr/>
          <p:nvPr/>
        </p:nvSpPr>
        <p:spPr>
          <a:xfrm>
            <a:off x="8621225" y="2371851"/>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コメントを入力</a:t>
            </a:r>
          </a:p>
        </p:txBody>
      </p:sp>
    </p:spTree>
    <p:extLst>
      <p:ext uri="{BB962C8B-B14F-4D97-AF65-F5344CB8AC3E}">
        <p14:creationId xmlns:p14="http://schemas.microsoft.com/office/powerpoint/2010/main" val="100506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コネクタ: カギ線 35">
            <a:extLst>
              <a:ext uri="{FF2B5EF4-FFF2-40B4-BE49-F238E27FC236}">
                <a16:creationId xmlns:a16="http://schemas.microsoft.com/office/drawing/2014/main" id="{DA67441F-A23D-4918-9EA6-2F6E2A39E18D}"/>
              </a:ext>
            </a:extLst>
          </p:cNvPr>
          <p:cNvCxnSpPr>
            <a:cxnSpLocks/>
            <a:endCxn id="48" idx="3"/>
          </p:cNvCxnSpPr>
          <p:nvPr/>
        </p:nvCxnSpPr>
        <p:spPr>
          <a:xfrm rot="16200000" flipH="1">
            <a:off x="5379954" y="3941097"/>
            <a:ext cx="3445476" cy="342304"/>
          </a:xfrm>
          <a:prstGeom prst="bentConnector4">
            <a:avLst>
              <a:gd name="adj1" fmla="val -161"/>
              <a:gd name="adj2" fmla="val 752245"/>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A8DEFFB5-B449-4209-BC7D-C3215D0BA26D}"/>
              </a:ext>
            </a:extLst>
          </p:cNvPr>
          <p:cNvGrpSpPr/>
          <p:nvPr/>
        </p:nvGrpSpPr>
        <p:grpSpPr>
          <a:xfrm>
            <a:off x="151252" y="1981095"/>
            <a:ext cx="975401" cy="4343553"/>
            <a:chOff x="-3677512" y="2056382"/>
            <a:chExt cx="2910658" cy="4343553"/>
          </a:xfrm>
        </p:grpSpPr>
        <p:sp>
          <p:nvSpPr>
            <p:cNvPr id="53" name="二等辺三角形 52">
              <a:extLst>
                <a:ext uri="{FF2B5EF4-FFF2-40B4-BE49-F238E27FC236}">
                  <a16:creationId xmlns:a16="http://schemas.microsoft.com/office/drawing/2014/main" id="{39913541-D7C7-4436-96FF-3A5892BC2373}"/>
                </a:ext>
              </a:extLst>
            </p:cNvPr>
            <p:cNvSpPr/>
            <p:nvPr/>
          </p:nvSpPr>
          <p:spPr>
            <a:xfrm>
              <a:off x="-3677512" y="2056382"/>
              <a:ext cx="2910658" cy="4343553"/>
            </a:xfrm>
            <a:prstGeom prst="triangle">
              <a:avLst>
                <a:gd name="adj" fmla="val 50997"/>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67" name="直線コネクタ 66">
              <a:extLst>
                <a:ext uri="{FF2B5EF4-FFF2-40B4-BE49-F238E27FC236}">
                  <a16:creationId xmlns:a16="http://schemas.microsoft.com/office/drawing/2014/main" id="{AC7739AA-1805-46D0-A5D3-06B084EDD446}"/>
                </a:ext>
              </a:extLst>
            </p:cNvPr>
            <p:cNvCxnSpPr>
              <a:cxnSpLocks/>
            </p:cNvCxnSpPr>
            <p:nvPr/>
          </p:nvCxnSpPr>
          <p:spPr>
            <a:xfrm flipV="1">
              <a:off x="-3421449" y="5770724"/>
              <a:ext cx="2438394" cy="3599"/>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72B1E05-3997-4FD1-B8B7-9B9DC16D98D1}"/>
                </a:ext>
              </a:extLst>
            </p:cNvPr>
            <p:cNvCxnSpPr>
              <a:cxnSpLocks/>
            </p:cNvCxnSpPr>
            <p:nvPr/>
          </p:nvCxnSpPr>
          <p:spPr>
            <a:xfrm>
              <a:off x="-3213626" y="5124502"/>
              <a:ext cx="2008898"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76159F2B-0A1B-4719-8294-40A69573D8FF}"/>
                </a:ext>
              </a:extLst>
            </p:cNvPr>
            <p:cNvCxnSpPr>
              <a:cxnSpLocks/>
            </p:cNvCxnSpPr>
            <p:nvPr/>
          </p:nvCxnSpPr>
          <p:spPr>
            <a:xfrm>
              <a:off x="-2977032" y="4437397"/>
              <a:ext cx="1559868"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1F420A9C-1566-47C1-8F9D-32E58DA5ED1A}"/>
                </a:ext>
              </a:extLst>
            </p:cNvPr>
            <p:cNvCxnSpPr>
              <a:cxnSpLocks/>
            </p:cNvCxnSpPr>
            <p:nvPr/>
          </p:nvCxnSpPr>
          <p:spPr>
            <a:xfrm>
              <a:off x="-2770280" y="3776959"/>
              <a:ext cx="1149916" cy="3363"/>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C24251B-5657-42EF-BEF8-1E5E540327C9}"/>
                </a:ext>
              </a:extLst>
            </p:cNvPr>
            <p:cNvCxnSpPr>
              <a:cxnSpLocks/>
            </p:cNvCxnSpPr>
            <p:nvPr/>
          </p:nvCxnSpPr>
          <p:spPr>
            <a:xfrm>
              <a:off x="-2507355" y="3017268"/>
              <a:ext cx="609900"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4AAB8076-8700-434C-9419-4AB8BDFD3735}"/>
              </a:ext>
            </a:extLst>
          </p:cNvPr>
          <p:cNvSpPr>
            <a:spLocks noGrp="1"/>
          </p:cNvSpPr>
          <p:nvPr>
            <p:ph type="title"/>
          </p:nvPr>
        </p:nvSpPr>
        <p:spPr>
          <a:xfrm>
            <a:off x="385615" y="51515"/>
            <a:ext cx="10349321" cy="532507"/>
          </a:xfrm>
        </p:spPr>
        <p:txBody>
          <a:bodyPr/>
          <a:lstStyle/>
          <a:p>
            <a:r>
              <a:rPr kumimoji="1" lang="ja-JP" altLang="en-US" dirty="0">
                <a:effectLst>
                  <a:outerShdw blurRad="38100" dist="38100" dir="2700000" algn="tl">
                    <a:srgbClr val="000000">
                      <a:alpha val="43137"/>
                    </a:srgbClr>
                  </a:outerShdw>
                </a:effectLst>
              </a:rPr>
              <a:t>幸福のストーリー</a:t>
            </a:r>
          </a:p>
        </p:txBody>
      </p:sp>
      <p:sp>
        <p:nvSpPr>
          <p:cNvPr id="3" name="テキスト プレースホルダー 2">
            <a:extLst>
              <a:ext uri="{FF2B5EF4-FFF2-40B4-BE49-F238E27FC236}">
                <a16:creationId xmlns:a16="http://schemas.microsoft.com/office/drawing/2014/main" id="{4E5081C5-39DA-4D0A-8F77-F206F35E155B}"/>
              </a:ext>
            </a:extLst>
          </p:cNvPr>
          <p:cNvSpPr>
            <a:spLocks noGrp="1"/>
          </p:cNvSpPr>
          <p:nvPr>
            <p:ph type="body" sz="quarter" idx="16"/>
          </p:nvPr>
        </p:nvSpPr>
        <p:spPr/>
        <p:txBody>
          <a:bodyPr/>
          <a:lstStyle/>
          <a:p>
            <a:endParaRPr kumimoji="1" lang="ja-JP" altLang="en-US"/>
          </a:p>
        </p:txBody>
      </p:sp>
      <p:sp>
        <p:nvSpPr>
          <p:cNvPr id="24" name="テキスト ボックス 23">
            <a:extLst>
              <a:ext uri="{FF2B5EF4-FFF2-40B4-BE49-F238E27FC236}">
                <a16:creationId xmlns:a16="http://schemas.microsoft.com/office/drawing/2014/main" id="{EE99A724-46BC-411B-9F22-772FA29739D5}"/>
              </a:ext>
            </a:extLst>
          </p:cNvPr>
          <p:cNvSpPr txBox="1"/>
          <p:nvPr/>
        </p:nvSpPr>
        <p:spPr>
          <a:xfrm>
            <a:off x="4883050" y="1305422"/>
            <a:ext cx="1962397" cy="646331"/>
          </a:xfrm>
          <a:prstGeom prst="rect">
            <a:avLst/>
          </a:prstGeom>
          <a:noFill/>
        </p:spPr>
        <p:txBody>
          <a:bodyPr wrap="none" rtlCol="0">
            <a:spAutoFit/>
          </a:bodyPr>
          <a:lstStyle/>
          <a:p>
            <a:pPr algn="ctr">
              <a:buClr>
                <a:srgbClr val="5A5A5A"/>
              </a:buClr>
              <a:buSzPct val="100000"/>
            </a:pPr>
            <a:r>
              <a:rPr kumimoji="1" lang="ja-JP" altLang="en-US" b="1">
                <a:latin typeface="Meiryo UI" panose="020B0604030504040204" pitchFamily="50" charset="-128"/>
                <a:ea typeface="Meiryo UI" panose="020B0604030504040204" pitchFamily="50" charset="-128"/>
              </a:rPr>
              <a:t>持続的幸福</a:t>
            </a:r>
            <a:endParaRPr kumimoji="1" lang="en-US" altLang="ja-JP" b="1">
              <a:latin typeface="Meiryo UI" panose="020B0604030504040204" pitchFamily="50" charset="-128"/>
              <a:ea typeface="Meiryo UI" panose="020B0604030504040204" pitchFamily="50" charset="-128"/>
            </a:endParaRPr>
          </a:p>
          <a:p>
            <a:pPr algn="ctr">
              <a:buClr>
                <a:srgbClr val="5A5A5A"/>
              </a:buClr>
              <a:buSzPct val="100000"/>
            </a:pPr>
            <a:r>
              <a:rPr kumimoji="1" lang="ja-JP" altLang="en-US" b="1">
                <a:latin typeface="Meiryo UI" panose="020B0604030504040204" pitchFamily="50" charset="-128"/>
                <a:ea typeface="Meiryo UI" panose="020B0604030504040204" pitchFamily="50" charset="-128"/>
              </a:rPr>
              <a:t>（ユーダイモニア）</a:t>
            </a:r>
          </a:p>
        </p:txBody>
      </p:sp>
      <p:sp>
        <p:nvSpPr>
          <p:cNvPr id="29" name="テキスト ボックス 28">
            <a:extLst>
              <a:ext uri="{FF2B5EF4-FFF2-40B4-BE49-F238E27FC236}">
                <a16:creationId xmlns:a16="http://schemas.microsoft.com/office/drawing/2014/main" id="{4AA56A75-76A0-45B8-B801-5D3904AF103C}"/>
              </a:ext>
            </a:extLst>
          </p:cNvPr>
          <p:cNvSpPr txBox="1"/>
          <p:nvPr/>
        </p:nvSpPr>
        <p:spPr>
          <a:xfrm>
            <a:off x="2409622" y="1302819"/>
            <a:ext cx="1382110" cy="646331"/>
          </a:xfrm>
          <a:prstGeom prst="rect">
            <a:avLst/>
          </a:prstGeom>
          <a:noFill/>
        </p:spPr>
        <p:txBody>
          <a:bodyPr wrap="none" rtlCol="0">
            <a:spAutoFit/>
          </a:bodyPr>
          <a:lstStyle/>
          <a:p>
            <a:pPr algn="ctr">
              <a:buClr>
                <a:srgbClr val="5A5A5A"/>
              </a:buClr>
              <a:buSzPct val="100000"/>
            </a:pPr>
            <a:r>
              <a:rPr kumimoji="1" lang="ja-JP" altLang="en-US" b="1">
                <a:latin typeface="Meiryo UI" panose="020B0604030504040204" pitchFamily="50" charset="-128"/>
                <a:ea typeface="Meiryo UI" panose="020B0604030504040204" pitchFamily="50" charset="-128"/>
              </a:rPr>
              <a:t>快楽的幸福</a:t>
            </a:r>
            <a:endParaRPr kumimoji="1" lang="en-US" altLang="ja-JP" b="1">
              <a:latin typeface="Meiryo UI" panose="020B0604030504040204" pitchFamily="50" charset="-128"/>
              <a:ea typeface="Meiryo UI" panose="020B0604030504040204" pitchFamily="50" charset="-128"/>
            </a:endParaRPr>
          </a:p>
          <a:p>
            <a:pPr algn="ctr">
              <a:buClr>
                <a:srgbClr val="5A5A5A"/>
              </a:buClr>
              <a:buSzPct val="100000"/>
            </a:pPr>
            <a:r>
              <a:rPr kumimoji="1" lang="ja-JP" altLang="en-US" b="1">
                <a:latin typeface="Meiryo UI" panose="020B0604030504040204" pitchFamily="50" charset="-128"/>
                <a:ea typeface="Meiryo UI" panose="020B0604030504040204" pitchFamily="50" charset="-128"/>
              </a:rPr>
              <a:t>（へドニア）</a:t>
            </a:r>
          </a:p>
        </p:txBody>
      </p:sp>
      <p:sp>
        <p:nvSpPr>
          <p:cNvPr id="30" name="テキスト ボックス 29">
            <a:extLst>
              <a:ext uri="{FF2B5EF4-FFF2-40B4-BE49-F238E27FC236}">
                <a16:creationId xmlns:a16="http://schemas.microsoft.com/office/drawing/2014/main" id="{6C408882-911C-44FD-8C65-C8552C6DEDA7}"/>
              </a:ext>
            </a:extLst>
          </p:cNvPr>
          <p:cNvSpPr txBox="1"/>
          <p:nvPr/>
        </p:nvSpPr>
        <p:spPr>
          <a:xfrm>
            <a:off x="8024104" y="1305422"/>
            <a:ext cx="1564852" cy="646331"/>
          </a:xfrm>
          <a:prstGeom prst="rect">
            <a:avLst/>
          </a:prstGeom>
          <a:noFill/>
        </p:spPr>
        <p:txBody>
          <a:bodyPr wrap="none" rtlCol="0">
            <a:spAutoFit/>
          </a:bodyPr>
          <a:lstStyle/>
          <a:p>
            <a:pPr algn="ctr">
              <a:buClr>
                <a:srgbClr val="5A5A5A"/>
              </a:buClr>
              <a:buSzPct val="100000"/>
            </a:pPr>
            <a:r>
              <a:rPr kumimoji="1" lang="ja-JP" altLang="en-US" b="1">
                <a:latin typeface="Meiryo UI" panose="020B0604030504040204" pitchFamily="50" charset="-128"/>
                <a:ea typeface="Meiryo UI" panose="020B0604030504040204" pitchFamily="50" charset="-128"/>
              </a:rPr>
              <a:t>医学的幸福</a:t>
            </a:r>
            <a:endParaRPr kumimoji="1" lang="en-US" altLang="ja-JP" b="1">
              <a:latin typeface="Meiryo UI" panose="020B0604030504040204" pitchFamily="50" charset="-128"/>
              <a:ea typeface="Meiryo UI" panose="020B0604030504040204" pitchFamily="50" charset="-128"/>
            </a:endParaRPr>
          </a:p>
          <a:p>
            <a:pPr algn="ctr">
              <a:buClr>
                <a:srgbClr val="5A5A5A"/>
              </a:buClr>
              <a:buSzPct val="100000"/>
            </a:pPr>
            <a:r>
              <a:rPr kumimoji="1" lang="ja-JP" altLang="en-US" b="1">
                <a:latin typeface="Meiryo UI" panose="020B0604030504040204" pitchFamily="50" charset="-128"/>
                <a:ea typeface="Meiryo UI" panose="020B0604030504040204" pitchFamily="50" charset="-128"/>
              </a:rPr>
              <a:t>（メディカル）</a:t>
            </a:r>
          </a:p>
        </p:txBody>
      </p:sp>
      <p:sp>
        <p:nvSpPr>
          <p:cNvPr id="44" name="右中かっこ 43">
            <a:extLst>
              <a:ext uri="{FF2B5EF4-FFF2-40B4-BE49-F238E27FC236}">
                <a16:creationId xmlns:a16="http://schemas.microsoft.com/office/drawing/2014/main" id="{9EEDA1E5-DDA3-4FED-A853-CA9440CC5A22}"/>
              </a:ext>
            </a:extLst>
          </p:cNvPr>
          <p:cNvSpPr/>
          <p:nvPr/>
        </p:nvSpPr>
        <p:spPr>
          <a:xfrm>
            <a:off x="1144600" y="5063017"/>
            <a:ext cx="285805" cy="127115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6" name="右中かっこ 45">
            <a:extLst>
              <a:ext uri="{FF2B5EF4-FFF2-40B4-BE49-F238E27FC236}">
                <a16:creationId xmlns:a16="http://schemas.microsoft.com/office/drawing/2014/main" id="{E623AC98-B124-41DD-AF04-0CF209E0DD27}"/>
              </a:ext>
            </a:extLst>
          </p:cNvPr>
          <p:cNvSpPr/>
          <p:nvPr/>
        </p:nvSpPr>
        <p:spPr>
          <a:xfrm>
            <a:off x="1144866" y="1986151"/>
            <a:ext cx="285805" cy="2379116"/>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1FB97561-20EA-40C7-A3C7-327C888BFD6D}"/>
              </a:ext>
            </a:extLst>
          </p:cNvPr>
          <p:cNvSpPr txBox="1"/>
          <p:nvPr/>
        </p:nvSpPr>
        <p:spPr>
          <a:xfrm>
            <a:off x="1459783" y="5041244"/>
            <a:ext cx="450636" cy="1422184"/>
          </a:xfrm>
          <a:prstGeom prst="rect">
            <a:avLst/>
          </a:prstGeom>
          <a:noFill/>
        </p:spPr>
        <p:txBody>
          <a:bodyPr vert="wordArtVertRtl" wrap="none" rtlCol="0">
            <a:spAutoFit/>
          </a:bodyPr>
          <a:lstStyle/>
          <a:p>
            <a:r>
              <a:rPr kumimoji="1" lang="ja-JP" altLang="en-US" sz="1400" b="1">
                <a:solidFill>
                  <a:schemeClr val="accent2"/>
                </a:solidFill>
                <a:latin typeface="Meiryo UI" panose="020B0604030504040204" pitchFamily="50" charset="-128"/>
                <a:ea typeface="Meiryo UI" panose="020B0604030504040204" pitchFamily="50" charset="-128"/>
              </a:rPr>
              <a:t>身体的健康</a:t>
            </a:r>
          </a:p>
        </p:txBody>
      </p:sp>
      <p:sp>
        <p:nvSpPr>
          <p:cNvPr id="51" name="テキスト ボックス 50">
            <a:extLst>
              <a:ext uri="{FF2B5EF4-FFF2-40B4-BE49-F238E27FC236}">
                <a16:creationId xmlns:a16="http://schemas.microsoft.com/office/drawing/2014/main" id="{E45B0265-6370-4F50-92B8-9DA2D7B00086}"/>
              </a:ext>
            </a:extLst>
          </p:cNvPr>
          <p:cNvSpPr txBox="1"/>
          <p:nvPr/>
        </p:nvSpPr>
        <p:spPr>
          <a:xfrm>
            <a:off x="1459783" y="2006816"/>
            <a:ext cx="450636" cy="1422184"/>
          </a:xfrm>
          <a:prstGeom prst="rect">
            <a:avLst/>
          </a:prstGeom>
          <a:noFill/>
        </p:spPr>
        <p:txBody>
          <a:bodyPr vert="wordArtVertRtl" wrap="none" rtlCol="0">
            <a:spAutoFit/>
          </a:bodyPr>
          <a:lstStyle/>
          <a:p>
            <a:r>
              <a:rPr lang="ja-JP" altLang="en-US" sz="1400" b="1">
                <a:solidFill>
                  <a:schemeClr val="accent5">
                    <a:lumMod val="75000"/>
                  </a:schemeClr>
                </a:solidFill>
                <a:latin typeface="Meiryo UI" panose="020B0604030504040204" pitchFamily="50" charset="-128"/>
                <a:ea typeface="Meiryo UI" panose="020B0604030504040204" pitchFamily="50" charset="-128"/>
              </a:rPr>
              <a:t>精神的</a:t>
            </a:r>
            <a:r>
              <a:rPr kumimoji="1" lang="ja-JP" altLang="en-US" sz="1400" b="1">
                <a:solidFill>
                  <a:schemeClr val="accent5">
                    <a:lumMod val="75000"/>
                  </a:schemeClr>
                </a:solidFill>
                <a:latin typeface="Meiryo UI" panose="020B0604030504040204" pitchFamily="50" charset="-128"/>
                <a:ea typeface="Meiryo UI" panose="020B0604030504040204" pitchFamily="50" charset="-128"/>
              </a:rPr>
              <a:t>健康</a:t>
            </a:r>
          </a:p>
        </p:txBody>
      </p:sp>
      <p:sp>
        <p:nvSpPr>
          <p:cNvPr id="52" name="テキスト ボックス 51">
            <a:extLst>
              <a:ext uri="{FF2B5EF4-FFF2-40B4-BE49-F238E27FC236}">
                <a16:creationId xmlns:a16="http://schemas.microsoft.com/office/drawing/2014/main" id="{C9C3C8E9-F94B-4FF0-B859-FAE235530738}"/>
              </a:ext>
            </a:extLst>
          </p:cNvPr>
          <p:cNvSpPr txBox="1"/>
          <p:nvPr/>
        </p:nvSpPr>
        <p:spPr>
          <a:xfrm>
            <a:off x="1459783" y="3500158"/>
            <a:ext cx="450636" cy="1422184"/>
          </a:xfrm>
          <a:prstGeom prst="rect">
            <a:avLst/>
          </a:prstGeom>
          <a:noFill/>
        </p:spPr>
        <p:txBody>
          <a:bodyPr vert="wordArtVertRtl" wrap="none" rtlCol="0">
            <a:spAutoFit/>
          </a:bodyPr>
          <a:lstStyle/>
          <a:p>
            <a:r>
              <a:rPr lang="ja-JP" altLang="en-US" sz="1400" b="1">
                <a:solidFill>
                  <a:srgbClr val="7030A0"/>
                </a:solidFill>
                <a:latin typeface="Meiryo UI" panose="020B0604030504040204" pitchFamily="50" charset="-128"/>
                <a:ea typeface="Meiryo UI" panose="020B0604030504040204" pitchFamily="50" charset="-128"/>
              </a:rPr>
              <a:t>社会的</a:t>
            </a:r>
            <a:r>
              <a:rPr kumimoji="1" lang="ja-JP" altLang="en-US" sz="1400" b="1">
                <a:solidFill>
                  <a:srgbClr val="7030A0"/>
                </a:solidFill>
                <a:latin typeface="Meiryo UI" panose="020B0604030504040204" pitchFamily="50" charset="-128"/>
                <a:ea typeface="Meiryo UI" panose="020B0604030504040204" pitchFamily="50" charset="-128"/>
              </a:rPr>
              <a:t>健康</a:t>
            </a:r>
          </a:p>
        </p:txBody>
      </p:sp>
      <p:sp>
        <p:nvSpPr>
          <p:cNvPr id="61" name="テキスト ボックス 60">
            <a:extLst>
              <a:ext uri="{FF2B5EF4-FFF2-40B4-BE49-F238E27FC236}">
                <a16:creationId xmlns:a16="http://schemas.microsoft.com/office/drawing/2014/main" id="{C34555AE-6334-4E82-B579-05C3240520AA}"/>
              </a:ext>
            </a:extLst>
          </p:cNvPr>
          <p:cNvSpPr txBox="1"/>
          <p:nvPr/>
        </p:nvSpPr>
        <p:spPr>
          <a:xfrm>
            <a:off x="-53232" y="3191974"/>
            <a:ext cx="1415772" cy="338554"/>
          </a:xfrm>
          <a:prstGeom prst="rect">
            <a:avLst/>
          </a:prstGeom>
          <a:noFill/>
        </p:spPr>
        <p:txBody>
          <a:bodyPr wrap="none" rtlCol="0">
            <a:spAutoFit/>
          </a:bodyPr>
          <a:lstStyle/>
          <a:p>
            <a:r>
              <a:rPr lang="ja-JP" altLang="en-US" sz="1600" b="1">
                <a:latin typeface="Meiryo UI" panose="020B0604030504040204" pitchFamily="50" charset="-128"/>
                <a:ea typeface="Meiryo UI" panose="020B0604030504040204" pitchFamily="50" charset="-128"/>
              </a:rPr>
              <a:t>自己実現</a:t>
            </a:r>
            <a:r>
              <a:rPr kumimoji="1" lang="ja-JP" altLang="en-US" sz="1600" b="1">
                <a:latin typeface="Meiryo UI" panose="020B0604030504040204" pitchFamily="50" charset="-128"/>
                <a:ea typeface="Meiryo UI" panose="020B0604030504040204" pitchFamily="50" charset="-128"/>
              </a:rPr>
              <a:t>欲求</a:t>
            </a:r>
          </a:p>
        </p:txBody>
      </p:sp>
      <p:sp>
        <p:nvSpPr>
          <p:cNvPr id="62" name="テキスト ボックス 61">
            <a:extLst>
              <a:ext uri="{FF2B5EF4-FFF2-40B4-BE49-F238E27FC236}">
                <a16:creationId xmlns:a16="http://schemas.microsoft.com/office/drawing/2014/main" id="{AEBDF5C8-7C5D-4A58-BF93-B6DC82ED60C7}"/>
              </a:ext>
            </a:extLst>
          </p:cNvPr>
          <p:cNvSpPr txBox="1"/>
          <p:nvPr/>
        </p:nvSpPr>
        <p:spPr>
          <a:xfrm>
            <a:off x="49359" y="5228751"/>
            <a:ext cx="1210588" cy="338554"/>
          </a:xfrm>
          <a:prstGeom prst="rect">
            <a:avLst/>
          </a:prstGeom>
          <a:noFill/>
        </p:spPr>
        <p:txBody>
          <a:bodyPr wrap="none" rtlCol="0">
            <a:spAutoFit/>
          </a:bodyPr>
          <a:lstStyle/>
          <a:p>
            <a:r>
              <a:rPr kumimoji="1" lang="ja-JP" altLang="en-US" sz="1600" b="1">
                <a:latin typeface="Meiryo UI" panose="020B0604030504040204" pitchFamily="50" charset="-128"/>
                <a:ea typeface="Meiryo UI" panose="020B0604030504040204" pitchFamily="50" charset="-128"/>
              </a:rPr>
              <a:t>安全の欲求</a:t>
            </a:r>
          </a:p>
        </p:txBody>
      </p:sp>
      <p:sp>
        <p:nvSpPr>
          <p:cNvPr id="63" name="テキスト ボックス 62">
            <a:extLst>
              <a:ext uri="{FF2B5EF4-FFF2-40B4-BE49-F238E27FC236}">
                <a16:creationId xmlns:a16="http://schemas.microsoft.com/office/drawing/2014/main" id="{EF0371E2-880B-4D50-8ECB-31F77C67DFBD}"/>
              </a:ext>
            </a:extLst>
          </p:cNvPr>
          <p:cNvSpPr txBox="1"/>
          <p:nvPr/>
        </p:nvSpPr>
        <p:spPr>
          <a:xfrm>
            <a:off x="49359" y="4554197"/>
            <a:ext cx="1210588" cy="338554"/>
          </a:xfrm>
          <a:prstGeom prst="rect">
            <a:avLst/>
          </a:prstGeom>
          <a:noFill/>
        </p:spPr>
        <p:txBody>
          <a:bodyPr wrap="none" rtlCol="0">
            <a:spAutoFit/>
          </a:bodyPr>
          <a:lstStyle/>
          <a:p>
            <a:r>
              <a:rPr lang="ja-JP" altLang="en-US" sz="1600" b="1">
                <a:latin typeface="Meiryo UI" panose="020B0604030504040204" pitchFamily="50" charset="-128"/>
                <a:ea typeface="Meiryo UI" panose="020B0604030504040204" pitchFamily="50" charset="-128"/>
              </a:rPr>
              <a:t>社会</a:t>
            </a:r>
            <a:r>
              <a:rPr kumimoji="1" lang="ja-JP" altLang="en-US" sz="1600" b="1">
                <a:latin typeface="Meiryo UI" panose="020B0604030504040204" pitchFamily="50" charset="-128"/>
                <a:ea typeface="Meiryo UI" panose="020B0604030504040204" pitchFamily="50" charset="-128"/>
              </a:rPr>
              <a:t>的欲求</a:t>
            </a:r>
          </a:p>
        </p:txBody>
      </p:sp>
      <p:sp>
        <p:nvSpPr>
          <p:cNvPr id="64" name="テキスト ボックス 63">
            <a:extLst>
              <a:ext uri="{FF2B5EF4-FFF2-40B4-BE49-F238E27FC236}">
                <a16:creationId xmlns:a16="http://schemas.microsoft.com/office/drawing/2014/main" id="{616F5659-BAB7-433A-B3A5-7B71D01677EA}"/>
              </a:ext>
            </a:extLst>
          </p:cNvPr>
          <p:cNvSpPr txBox="1"/>
          <p:nvPr/>
        </p:nvSpPr>
        <p:spPr>
          <a:xfrm>
            <a:off x="151952" y="3873926"/>
            <a:ext cx="1005403" cy="338554"/>
          </a:xfrm>
          <a:prstGeom prst="rect">
            <a:avLst/>
          </a:prstGeom>
          <a:noFill/>
        </p:spPr>
        <p:txBody>
          <a:bodyPr wrap="none" rtlCol="0">
            <a:spAutoFit/>
          </a:bodyPr>
          <a:lstStyle/>
          <a:p>
            <a:r>
              <a:rPr lang="ja-JP" altLang="en-US" sz="1600" b="1">
                <a:latin typeface="Meiryo UI" panose="020B0604030504040204" pitchFamily="50" charset="-128"/>
                <a:ea typeface="Meiryo UI" panose="020B0604030504040204" pitchFamily="50" charset="-128"/>
              </a:rPr>
              <a:t>承認</a:t>
            </a:r>
            <a:r>
              <a:rPr kumimoji="1" lang="ja-JP" altLang="en-US" sz="1600" b="1">
                <a:latin typeface="Meiryo UI" panose="020B0604030504040204" pitchFamily="50" charset="-128"/>
                <a:ea typeface="Meiryo UI" panose="020B0604030504040204" pitchFamily="50" charset="-128"/>
              </a:rPr>
              <a:t>欲求</a:t>
            </a:r>
          </a:p>
        </p:txBody>
      </p:sp>
      <p:sp>
        <p:nvSpPr>
          <p:cNvPr id="65" name="テキスト ボックス 64">
            <a:extLst>
              <a:ext uri="{FF2B5EF4-FFF2-40B4-BE49-F238E27FC236}">
                <a16:creationId xmlns:a16="http://schemas.microsoft.com/office/drawing/2014/main" id="{D1672021-D89F-45B9-96EC-D51C8398C479}"/>
              </a:ext>
            </a:extLst>
          </p:cNvPr>
          <p:cNvSpPr txBox="1"/>
          <p:nvPr/>
        </p:nvSpPr>
        <p:spPr>
          <a:xfrm>
            <a:off x="49359" y="5903305"/>
            <a:ext cx="1210588" cy="338554"/>
          </a:xfrm>
          <a:prstGeom prst="rect">
            <a:avLst/>
          </a:prstGeom>
          <a:noFill/>
        </p:spPr>
        <p:txBody>
          <a:bodyPr wrap="none" rtlCol="0">
            <a:spAutoFit/>
          </a:bodyPr>
          <a:lstStyle/>
          <a:p>
            <a:r>
              <a:rPr kumimoji="1" lang="ja-JP" altLang="en-US" sz="1600" b="1">
                <a:latin typeface="Meiryo UI" panose="020B0604030504040204" pitchFamily="50" charset="-128"/>
                <a:ea typeface="Meiryo UI" panose="020B0604030504040204" pitchFamily="50" charset="-128"/>
              </a:rPr>
              <a:t>生理的欲求</a:t>
            </a:r>
          </a:p>
        </p:txBody>
      </p:sp>
      <p:sp>
        <p:nvSpPr>
          <p:cNvPr id="66" name="テキスト ボックス 65">
            <a:extLst>
              <a:ext uri="{FF2B5EF4-FFF2-40B4-BE49-F238E27FC236}">
                <a16:creationId xmlns:a16="http://schemas.microsoft.com/office/drawing/2014/main" id="{D0296146-C07D-4199-86DF-8D749B2F61BD}"/>
              </a:ext>
            </a:extLst>
          </p:cNvPr>
          <p:cNvSpPr txBox="1"/>
          <p:nvPr/>
        </p:nvSpPr>
        <p:spPr>
          <a:xfrm>
            <a:off x="-53232" y="2504168"/>
            <a:ext cx="1415772"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自己超越</a:t>
            </a:r>
            <a:r>
              <a:rPr kumimoji="1" lang="ja-JP" altLang="en-US" sz="1600" b="1" dirty="0">
                <a:latin typeface="Meiryo UI" panose="020B0604030504040204" pitchFamily="50" charset="-128"/>
                <a:ea typeface="Meiryo UI" panose="020B0604030504040204" pitchFamily="50" charset="-128"/>
              </a:rPr>
              <a:t>欲求</a:t>
            </a:r>
          </a:p>
        </p:txBody>
      </p:sp>
      <p:sp>
        <p:nvSpPr>
          <p:cNvPr id="72" name="テキスト ボックス 71">
            <a:extLst>
              <a:ext uri="{FF2B5EF4-FFF2-40B4-BE49-F238E27FC236}">
                <a16:creationId xmlns:a16="http://schemas.microsoft.com/office/drawing/2014/main" id="{36B5EC00-6F5D-4806-9785-6423BA7414D9}"/>
              </a:ext>
            </a:extLst>
          </p:cNvPr>
          <p:cNvSpPr txBox="1"/>
          <p:nvPr/>
        </p:nvSpPr>
        <p:spPr>
          <a:xfrm>
            <a:off x="15597" y="1302819"/>
            <a:ext cx="1494320" cy="646331"/>
          </a:xfrm>
          <a:prstGeom prst="rect">
            <a:avLst/>
          </a:prstGeom>
          <a:noFill/>
        </p:spPr>
        <p:txBody>
          <a:bodyPr wrap="none" rtlCol="0">
            <a:spAutoFit/>
          </a:bodyPr>
          <a:lstStyle/>
          <a:p>
            <a:pPr algn="ctr"/>
            <a:r>
              <a:rPr lang="ja-JP" altLang="en-US" b="1">
                <a:latin typeface="Meiryo UI" panose="020B0604030504040204" pitchFamily="50" charset="-128"/>
                <a:ea typeface="Meiryo UI" panose="020B0604030504040204" pitchFamily="50" charset="-128"/>
              </a:rPr>
              <a:t>マズローの</a:t>
            </a:r>
            <a:endParaRPr lang="en-US" altLang="ja-JP" b="1">
              <a:latin typeface="Meiryo UI" panose="020B0604030504040204" pitchFamily="50" charset="-128"/>
              <a:ea typeface="Meiryo UI" panose="020B0604030504040204" pitchFamily="50" charset="-128"/>
            </a:endParaRPr>
          </a:p>
          <a:p>
            <a:pPr algn="ctr"/>
            <a:r>
              <a:rPr lang="ja-JP" altLang="en-US" b="1">
                <a:latin typeface="Meiryo UI" panose="020B0604030504040204" pitchFamily="50" charset="-128"/>
                <a:ea typeface="Meiryo UI" panose="020B0604030504040204" pitchFamily="50" charset="-128"/>
              </a:rPr>
              <a:t>欲求</a:t>
            </a:r>
            <a:r>
              <a:rPr lang="en-US" altLang="ja-JP" b="1">
                <a:latin typeface="Meiryo UI" panose="020B0604030504040204" pitchFamily="50" charset="-128"/>
                <a:ea typeface="Meiryo UI" panose="020B0604030504040204" pitchFamily="50" charset="-128"/>
              </a:rPr>
              <a:t>6</a:t>
            </a:r>
            <a:r>
              <a:rPr lang="ja-JP" altLang="en-US" b="1">
                <a:latin typeface="Meiryo UI" panose="020B0604030504040204" pitchFamily="50" charset="-128"/>
                <a:ea typeface="Meiryo UI" panose="020B0604030504040204" pitchFamily="50" charset="-128"/>
              </a:rPr>
              <a:t>段階説</a:t>
            </a:r>
          </a:p>
        </p:txBody>
      </p:sp>
      <p:grpSp>
        <p:nvGrpSpPr>
          <p:cNvPr id="73" name="グループ化 72">
            <a:extLst>
              <a:ext uri="{FF2B5EF4-FFF2-40B4-BE49-F238E27FC236}">
                <a16:creationId xmlns:a16="http://schemas.microsoft.com/office/drawing/2014/main" id="{371E03A7-4D29-4263-921E-8EA40E2C80D8}"/>
              </a:ext>
            </a:extLst>
          </p:cNvPr>
          <p:cNvGrpSpPr/>
          <p:nvPr/>
        </p:nvGrpSpPr>
        <p:grpSpPr>
          <a:xfrm>
            <a:off x="10529733" y="5941693"/>
            <a:ext cx="1360050" cy="470657"/>
            <a:chOff x="4944260" y="1131621"/>
            <a:chExt cx="1360050" cy="470657"/>
          </a:xfrm>
          <a:solidFill>
            <a:schemeClr val="bg1"/>
          </a:solidFill>
        </p:grpSpPr>
        <p:sp>
          <p:nvSpPr>
            <p:cNvPr id="75" name="正方形/長方形 74">
              <a:extLst>
                <a:ext uri="{FF2B5EF4-FFF2-40B4-BE49-F238E27FC236}">
                  <a16:creationId xmlns:a16="http://schemas.microsoft.com/office/drawing/2014/main" id="{7CA36DEB-4889-4BC1-BE0B-BBA7D321B9A5}"/>
                </a:ext>
              </a:extLst>
            </p:cNvPr>
            <p:cNvSpPr/>
            <p:nvPr/>
          </p:nvSpPr>
          <p:spPr>
            <a:xfrm>
              <a:off x="4944260" y="1131621"/>
              <a:ext cx="1354860" cy="461665"/>
            </a:xfrm>
            <a:prstGeom prst="rect">
              <a:avLst/>
            </a:prstGeom>
            <a:grp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solidFill>
                  <a:latin typeface="Meiryo UI" panose="020B0604030504040204" pitchFamily="50" charset="-128"/>
                  <a:ea typeface="Meiryo UI" panose="020B0604030504040204" pitchFamily="50" charset="-128"/>
                </a:rPr>
                <a:t>凡例</a:t>
              </a:r>
            </a:p>
          </p:txBody>
        </p:sp>
        <p:sp>
          <p:nvSpPr>
            <p:cNvPr id="74" name="テキスト ボックス 73">
              <a:extLst>
                <a:ext uri="{FF2B5EF4-FFF2-40B4-BE49-F238E27FC236}">
                  <a16:creationId xmlns:a16="http://schemas.microsoft.com/office/drawing/2014/main" id="{034E149C-1139-4FA1-8627-786266C81E43}"/>
                </a:ext>
              </a:extLst>
            </p:cNvPr>
            <p:cNvSpPr txBox="1"/>
            <p:nvPr/>
          </p:nvSpPr>
          <p:spPr>
            <a:xfrm>
              <a:off x="5350203" y="1140613"/>
              <a:ext cx="954107" cy="461665"/>
            </a:xfrm>
            <a:prstGeom prst="rect">
              <a:avLst/>
            </a:prstGeom>
            <a:noFill/>
          </p:spPr>
          <p:txBody>
            <a:bodyPr wrap="none" rtlCol="0">
              <a:spAutoFit/>
            </a:bodyPr>
            <a:lstStyle/>
            <a:p>
              <a:pPr algn="l">
                <a:buClr>
                  <a:srgbClr val="5A5A5A"/>
                </a:buClr>
                <a:buSzPct val="100000"/>
              </a:pPr>
              <a:r>
                <a:rPr kumimoji="1" lang="ja-JP" altLang="en-US" sz="1200">
                  <a:solidFill>
                    <a:schemeClr val="accent6"/>
                  </a:solidFill>
                  <a:latin typeface="Meiryo UI" panose="020B0604030504040204" pitchFamily="50" charset="-128"/>
                  <a:ea typeface="Meiryo UI" panose="020B0604030504040204" pitchFamily="50" charset="-128"/>
                </a:rPr>
                <a:t>緑色：客観</a:t>
              </a:r>
              <a:endParaRPr kumimoji="1" lang="en-US" altLang="ja-JP" sz="1200">
                <a:solidFill>
                  <a:schemeClr val="accent6"/>
                </a:solidFill>
                <a:latin typeface="Meiryo UI" panose="020B0604030504040204" pitchFamily="50" charset="-128"/>
                <a:ea typeface="Meiryo UI" panose="020B0604030504040204" pitchFamily="50" charset="-128"/>
              </a:endParaRPr>
            </a:p>
            <a:p>
              <a:pPr algn="l">
                <a:buClr>
                  <a:srgbClr val="5A5A5A"/>
                </a:buClr>
                <a:buSzPct val="100000"/>
              </a:pPr>
              <a:r>
                <a:rPr kumimoji="1" lang="ja-JP" altLang="en-US" sz="1200">
                  <a:solidFill>
                    <a:schemeClr val="accent2"/>
                  </a:solidFill>
                  <a:latin typeface="Meiryo UI" panose="020B0604030504040204" pitchFamily="50" charset="-128"/>
                  <a:ea typeface="Meiryo UI" panose="020B0604030504040204" pitchFamily="50" charset="-128"/>
                </a:rPr>
                <a:t>橙色：主観</a:t>
              </a:r>
            </a:p>
          </p:txBody>
        </p:sp>
      </p:grpSp>
      <p:sp>
        <p:nvSpPr>
          <p:cNvPr id="48" name="四角形: 角を丸くする 47">
            <a:extLst>
              <a:ext uri="{FF2B5EF4-FFF2-40B4-BE49-F238E27FC236}">
                <a16:creationId xmlns:a16="http://schemas.microsoft.com/office/drawing/2014/main" id="{1C9E9A81-3F8F-48CC-B430-FAFDA96E7CD1}"/>
              </a:ext>
            </a:extLst>
          </p:cNvPr>
          <p:cNvSpPr/>
          <p:nvPr/>
        </p:nvSpPr>
        <p:spPr>
          <a:xfrm>
            <a:off x="5433113" y="5654987"/>
            <a:ext cx="1840731" cy="360000"/>
          </a:xfrm>
          <a:prstGeom prst="roundRect">
            <a:avLst/>
          </a:prstGeom>
          <a:solidFill>
            <a:srgbClr val="FFE9A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id="{2B1E2186-1906-45FD-9C44-6BF0908B84B4}"/>
              </a:ext>
            </a:extLst>
          </p:cNvPr>
          <p:cNvSpPr/>
          <p:nvPr/>
        </p:nvSpPr>
        <p:spPr>
          <a:xfrm>
            <a:off x="3718857" y="4586226"/>
            <a:ext cx="1714256" cy="360000"/>
          </a:xfrm>
          <a:prstGeom prst="roundRect">
            <a:avLst/>
          </a:prstGeom>
          <a:solidFill>
            <a:srgbClr val="FFE9A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0" name="四角形: 角を丸くする 49">
            <a:extLst>
              <a:ext uri="{FF2B5EF4-FFF2-40B4-BE49-F238E27FC236}">
                <a16:creationId xmlns:a16="http://schemas.microsoft.com/office/drawing/2014/main" id="{0F188C63-4EC9-40E8-92E6-035E60BDB5C8}"/>
              </a:ext>
            </a:extLst>
          </p:cNvPr>
          <p:cNvSpPr/>
          <p:nvPr/>
        </p:nvSpPr>
        <p:spPr>
          <a:xfrm>
            <a:off x="4332433" y="4039114"/>
            <a:ext cx="1763565" cy="360000"/>
          </a:xfrm>
          <a:prstGeom prst="roundRect">
            <a:avLst/>
          </a:prstGeom>
          <a:solidFill>
            <a:srgbClr val="F5CCFA"/>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7" name="四角形: 角を丸くする 76">
            <a:extLst>
              <a:ext uri="{FF2B5EF4-FFF2-40B4-BE49-F238E27FC236}">
                <a16:creationId xmlns:a16="http://schemas.microsoft.com/office/drawing/2014/main" id="{C2EC02C3-8308-4E31-98FA-FC6925966EDF}"/>
              </a:ext>
            </a:extLst>
          </p:cNvPr>
          <p:cNvSpPr/>
          <p:nvPr/>
        </p:nvSpPr>
        <p:spPr>
          <a:xfrm>
            <a:off x="4829591" y="3484499"/>
            <a:ext cx="1777217" cy="360000"/>
          </a:xfrm>
          <a:prstGeom prst="roundRect">
            <a:avLst/>
          </a:prstGeom>
          <a:solidFill>
            <a:srgbClr val="F5CCFA"/>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8" name="四角形: 角を丸くする 77">
            <a:extLst>
              <a:ext uri="{FF2B5EF4-FFF2-40B4-BE49-F238E27FC236}">
                <a16:creationId xmlns:a16="http://schemas.microsoft.com/office/drawing/2014/main" id="{5C53F3DB-E435-4DD1-912A-79D8A10012AA}"/>
              </a:ext>
            </a:extLst>
          </p:cNvPr>
          <p:cNvSpPr/>
          <p:nvPr/>
        </p:nvSpPr>
        <p:spPr>
          <a:xfrm>
            <a:off x="5559588" y="2944890"/>
            <a:ext cx="1714256" cy="360000"/>
          </a:xfrm>
          <a:prstGeom prst="roundRect">
            <a:avLst/>
          </a:prstGeom>
          <a:solidFill>
            <a:srgbClr val="F5CCFA"/>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8F125FF4-3194-4985-A9AB-1608E4BE5986}"/>
              </a:ext>
            </a:extLst>
          </p:cNvPr>
          <p:cNvSpPr txBox="1"/>
          <p:nvPr/>
        </p:nvSpPr>
        <p:spPr>
          <a:xfrm>
            <a:off x="10206515" y="1605772"/>
            <a:ext cx="1331005" cy="338554"/>
          </a:xfrm>
          <a:prstGeom prst="rect">
            <a:avLst/>
          </a:prstGeom>
          <a:noFill/>
        </p:spPr>
        <p:txBody>
          <a:bodyPr wrap="none" rtlCol="0">
            <a:spAutoFit/>
          </a:bodyPr>
          <a:lstStyle/>
          <a:p>
            <a:pPr algn="ctr">
              <a:buClr>
                <a:srgbClr val="5A5A5A"/>
              </a:buClr>
              <a:buSzPct val="100000"/>
            </a:pPr>
            <a:r>
              <a:rPr kumimoji="1" lang="ja-JP" altLang="en-US" sz="1600" b="1">
                <a:latin typeface="Meiryo UI" panose="020B0604030504040204" pitchFamily="50" charset="-128"/>
                <a:ea typeface="Meiryo UI" panose="020B0604030504040204" pitchFamily="50" charset="-128"/>
              </a:rPr>
              <a:t>該当する</a:t>
            </a:r>
            <a:r>
              <a:rPr kumimoji="1" lang="en-US" altLang="ja-JP" sz="1600" b="1">
                <a:latin typeface="Meiryo UI" panose="020B0604030504040204" pitchFamily="50" charset="-128"/>
                <a:ea typeface="Meiryo UI" panose="020B0604030504040204" pitchFamily="50" charset="-128"/>
              </a:rPr>
              <a:t>KPI</a:t>
            </a:r>
            <a:endParaRPr kumimoji="1" lang="ja-JP" altLang="en-US" sz="1600" b="1">
              <a:latin typeface="Meiryo UI" panose="020B0604030504040204" pitchFamily="50" charset="-128"/>
              <a:ea typeface="Meiryo UI" panose="020B0604030504040204" pitchFamily="50" charset="-128"/>
            </a:endParaRPr>
          </a:p>
        </p:txBody>
      </p:sp>
      <p:cxnSp>
        <p:nvCxnSpPr>
          <p:cNvPr id="90" name="直線矢印コネクタ 89">
            <a:extLst>
              <a:ext uri="{FF2B5EF4-FFF2-40B4-BE49-F238E27FC236}">
                <a16:creationId xmlns:a16="http://schemas.microsoft.com/office/drawing/2014/main" id="{C640D1DC-79DC-4C46-9ED7-7E5CAF3DDE0A}"/>
              </a:ext>
            </a:extLst>
          </p:cNvPr>
          <p:cNvCxnSpPr>
            <a:cxnSpLocks/>
          </p:cNvCxnSpPr>
          <p:nvPr/>
        </p:nvCxnSpPr>
        <p:spPr>
          <a:xfrm flipV="1">
            <a:off x="3956355" y="6053006"/>
            <a:ext cx="0" cy="1620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E333B757-DFE2-456B-B20E-F3DC0D02C270}"/>
              </a:ext>
            </a:extLst>
          </p:cNvPr>
          <p:cNvCxnSpPr>
            <a:cxnSpLocks/>
          </p:cNvCxnSpPr>
          <p:nvPr/>
        </p:nvCxnSpPr>
        <p:spPr>
          <a:xfrm flipV="1">
            <a:off x="4575985" y="4411670"/>
            <a:ext cx="0" cy="1620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F5581D65-90A0-44C6-9E04-04897EC40409}"/>
              </a:ext>
            </a:extLst>
          </p:cNvPr>
          <p:cNvCxnSpPr>
            <a:cxnSpLocks/>
            <a:stCxn id="78" idx="0"/>
          </p:cNvCxnSpPr>
          <p:nvPr/>
        </p:nvCxnSpPr>
        <p:spPr>
          <a:xfrm flipV="1">
            <a:off x="6416716" y="2569509"/>
            <a:ext cx="0" cy="375381"/>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9F720173-5C70-4ED2-9F65-E88D4B19B64A}"/>
              </a:ext>
            </a:extLst>
          </p:cNvPr>
          <p:cNvCxnSpPr>
            <a:cxnSpLocks/>
            <a:stCxn id="77" idx="2"/>
            <a:endCxn id="76" idx="0"/>
          </p:cNvCxnSpPr>
          <p:nvPr/>
        </p:nvCxnSpPr>
        <p:spPr>
          <a:xfrm>
            <a:off x="5718200" y="3844499"/>
            <a:ext cx="1494398" cy="19461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四角形: 角を丸くする 53">
            <a:extLst>
              <a:ext uri="{FF2B5EF4-FFF2-40B4-BE49-F238E27FC236}">
                <a16:creationId xmlns:a16="http://schemas.microsoft.com/office/drawing/2014/main" id="{73BB8B2B-4107-4C39-BE0C-DA4FF1C6CB84}"/>
              </a:ext>
            </a:extLst>
          </p:cNvPr>
          <p:cNvSpPr/>
          <p:nvPr/>
        </p:nvSpPr>
        <p:spPr>
          <a:xfrm>
            <a:off x="2011681" y="6227562"/>
            <a:ext cx="7498072" cy="360000"/>
          </a:xfrm>
          <a:prstGeom prst="roundRect">
            <a:avLst/>
          </a:prstGeom>
          <a:solidFill>
            <a:srgbClr val="FFE9A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899608C7-66D0-4A38-8CB0-8C1150731CAC}"/>
              </a:ext>
            </a:extLst>
          </p:cNvPr>
          <p:cNvSpPr/>
          <p:nvPr/>
        </p:nvSpPr>
        <p:spPr>
          <a:xfrm>
            <a:off x="3038818" y="5680450"/>
            <a:ext cx="1949733" cy="360000"/>
          </a:xfrm>
          <a:prstGeom prst="roundRect">
            <a:avLst/>
          </a:prstGeom>
          <a:solidFill>
            <a:srgbClr val="FFE9A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F2E59603-0620-4B76-8903-13F03E710ED8}"/>
              </a:ext>
            </a:extLst>
          </p:cNvPr>
          <p:cNvSpPr/>
          <p:nvPr/>
        </p:nvSpPr>
        <p:spPr>
          <a:xfrm>
            <a:off x="2219533" y="5087291"/>
            <a:ext cx="1676407" cy="452094"/>
          </a:xfrm>
          <a:prstGeom prst="roundRect">
            <a:avLst/>
          </a:prstGeom>
          <a:solidFill>
            <a:srgbClr val="FFE9A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6" name="四角形: 角を丸くする 75">
            <a:extLst>
              <a:ext uri="{FF2B5EF4-FFF2-40B4-BE49-F238E27FC236}">
                <a16:creationId xmlns:a16="http://schemas.microsoft.com/office/drawing/2014/main" id="{7905BEA8-9C4E-47AB-BB44-6801E71E138A}"/>
              </a:ext>
            </a:extLst>
          </p:cNvPr>
          <p:cNvSpPr/>
          <p:nvPr/>
        </p:nvSpPr>
        <p:spPr>
          <a:xfrm>
            <a:off x="6278918" y="4039114"/>
            <a:ext cx="1867359" cy="360000"/>
          </a:xfrm>
          <a:prstGeom prst="roundRect">
            <a:avLst/>
          </a:prstGeom>
          <a:solidFill>
            <a:srgbClr val="F5CCFA"/>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82" name="直線矢印コネクタ 81">
            <a:extLst>
              <a:ext uri="{FF2B5EF4-FFF2-40B4-BE49-F238E27FC236}">
                <a16:creationId xmlns:a16="http://schemas.microsoft.com/office/drawing/2014/main" id="{F982445A-BD1A-40D6-9A1A-F2346440D6A0}"/>
              </a:ext>
            </a:extLst>
          </p:cNvPr>
          <p:cNvCxnSpPr>
            <a:cxnSpLocks/>
            <a:stCxn id="50" idx="3"/>
            <a:endCxn id="76" idx="1"/>
          </p:cNvCxnSpPr>
          <p:nvPr/>
        </p:nvCxnSpPr>
        <p:spPr>
          <a:xfrm>
            <a:off x="6095998" y="4219114"/>
            <a:ext cx="18292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a:extLst>
              <a:ext uri="{FF2B5EF4-FFF2-40B4-BE49-F238E27FC236}">
                <a16:creationId xmlns:a16="http://schemas.microsoft.com/office/drawing/2014/main" id="{F39B5979-3048-43DB-8458-4C87FA259A1E}"/>
              </a:ext>
            </a:extLst>
          </p:cNvPr>
          <p:cNvCxnSpPr>
            <a:cxnSpLocks/>
          </p:cNvCxnSpPr>
          <p:nvPr/>
        </p:nvCxnSpPr>
        <p:spPr>
          <a:xfrm flipV="1">
            <a:off x="3384745" y="4908851"/>
            <a:ext cx="316446" cy="12820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8A63C5AA-8BFF-4F72-8EB7-5ADBC8470D3A}"/>
              </a:ext>
            </a:extLst>
          </p:cNvPr>
          <p:cNvCxnSpPr>
            <a:cxnSpLocks/>
            <a:stCxn id="50" idx="0"/>
          </p:cNvCxnSpPr>
          <p:nvPr/>
        </p:nvCxnSpPr>
        <p:spPr>
          <a:xfrm flipV="1">
            <a:off x="5214216" y="3848979"/>
            <a:ext cx="0" cy="19013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8DE92476-F3B3-432A-9BCD-020F7BC2099A}"/>
              </a:ext>
            </a:extLst>
          </p:cNvPr>
          <p:cNvCxnSpPr>
            <a:cxnSpLocks/>
          </p:cNvCxnSpPr>
          <p:nvPr/>
        </p:nvCxnSpPr>
        <p:spPr>
          <a:xfrm flipV="1">
            <a:off x="3384745" y="5541843"/>
            <a:ext cx="0" cy="138607"/>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2593FD37-E7EA-4D83-B0A2-06E0F8970801}"/>
              </a:ext>
            </a:extLst>
          </p:cNvPr>
          <p:cNvCxnSpPr>
            <a:cxnSpLocks/>
            <a:stCxn id="77" idx="0"/>
            <a:endCxn id="78" idx="2"/>
          </p:cNvCxnSpPr>
          <p:nvPr/>
        </p:nvCxnSpPr>
        <p:spPr>
          <a:xfrm flipV="1">
            <a:off x="5718200" y="3304890"/>
            <a:ext cx="698516" cy="179609"/>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四角形: 角を丸くする 86">
            <a:extLst>
              <a:ext uri="{FF2B5EF4-FFF2-40B4-BE49-F238E27FC236}">
                <a16:creationId xmlns:a16="http://schemas.microsoft.com/office/drawing/2014/main" id="{074E8300-E529-43BB-B3DA-F9447B9CE5FE}"/>
              </a:ext>
            </a:extLst>
          </p:cNvPr>
          <p:cNvSpPr/>
          <p:nvPr/>
        </p:nvSpPr>
        <p:spPr>
          <a:xfrm>
            <a:off x="6766562" y="3492002"/>
            <a:ext cx="1981198" cy="360000"/>
          </a:xfrm>
          <a:prstGeom prst="roundRect">
            <a:avLst/>
          </a:prstGeom>
          <a:solidFill>
            <a:srgbClr val="F5CCFA"/>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88" name="直線矢印コネクタ 87">
            <a:extLst>
              <a:ext uri="{FF2B5EF4-FFF2-40B4-BE49-F238E27FC236}">
                <a16:creationId xmlns:a16="http://schemas.microsoft.com/office/drawing/2014/main" id="{5B20E214-EB8F-4575-BE5A-3C6AA2A4B65D}"/>
              </a:ext>
            </a:extLst>
          </p:cNvPr>
          <p:cNvCxnSpPr>
            <a:cxnSpLocks/>
            <a:stCxn id="76" idx="0"/>
          </p:cNvCxnSpPr>
          <p:nvPr/>
        </p:nvCxnSpPr>
        <p:spPr>
          <a:xfrm flipV="1">
            <a:off x="7212598" y="3848979"/>
            <a:ext cx="0" cy="19013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四角形: 角を丸くする 88">
            <a:extLst>
              <a:ext uri="{FF2B5EF4-FFF2-40B4-BE49-F238E27FC236}">
                <a16:creationId xmlns:a16="http://schemas.microsoft.com/office/drawing/2014/main" id="{81244463-0C50-4989-89BA-1E097D2BA1F5}"/>
              </a:ext>
            </a:extLst>
          </p:cNvPr>
          <p:cNvSpPr/>
          <p:nvPr/>
        </p:nvSpPr>
        <p:spPr>
          <a:xfrm>
            <a:off x="7500864" y="5171933"/>
            <a:ext cx="1714256" cy="360000"/>
          </a:xfrm>
          <a:prstGeom prst="roundRect">
            <a:avLst/>
          </a:prstGeom>
          <a:solidFill>
            <a:srgbClr val="FFE9A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91" name="直線矢印コネクタ 90">
            <a:extLst>
              <a:ext uri="{FF2B5EF4-FFF2-40B4-BE49-F238E27FC236}">
                <a16:creationId xmlns:a16="http://schemas.microsoft.com/office/drawing/2014/main" id="{A067EBEA-5853-49FB-89A8-C0BCEB793AA7}"/>
              </a:ext>
            </a:extLst>
          </p:cNvPr>
          <p:cNvCxnSpPr>
            <a:cxnSpLocks/>
            <a:stCxn id="57" idx="3"/>
            <a:endCxn id="89" idx="1"/>
          </p:cNvCxnSpPr>
          <p:nvPr/>
        </p:nvCxnSpPr>
        <p:spPr>
          <a:xfrm>
            <a:off x="3895940" y="5313338"/>
            <a:ext cx="3604924" cy="3859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0236119F-9674-4CAC-A55A-94C5D4AE626A}"/>
              </a:ext>
            </a:extLst>
          </p:cNvPr>
          <p:cNvCxnSpPr>
            <a:cxnSpLocks/>
            <a:stCxn id="89" idx="1"/>
            <a:endCxn id="49" idx="3"/>
          </p:cNvCxnSpPr>
          <p:nvPr/>
        </p:nvCxnSpPr>
        <p:spPr>
          <a:xfrm flipH="1" flipV="1">
            <a:off x="5433113" y="4766226"/>
            <a:ext cx="2067751" cy="585707"/>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8795CDE4-6F58-4379-B1ED-F2B16513C9B6}"/>
              </a:ext>
            </a:extLst>
          </p:cNvPr>
          <p:cNvCxnSpPr>
            <a:cxnSpLocks/>
            <a:stCxn id="48" idx="0"/>
            <a:endCxn id="49" idx="2"/>
          </p:cNvCxnSpPr>
          <p:nvPr/>
        </p:nvCxnSpPr>
        <p:spPr>
          <a:xfrm flipH="1" flipV="1">
            <a:off x="4575985" y="4946226"/>
            <a:ext cx="1777494" cy="708761"/>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コネクタ: カギ線 96">
            <a:extLst>
              <a:ext uri="{FF2B5EF4-FFF2-40B4-BE49-F238E27FC236}">
                <a16:creationId xmlns:a16="http://schemas.microsoft.com/office/drawing/2014/main" id="{772691D2-E131-431B-B68E-1586D535E321}"/>
              </a:ext>
            </a:extLst>
          </p:cNvPr>
          <p:cNvCxnSpPr>
            <a:cxnSpLocks/>
            <a:stCxn id="56" idx="1"/>
            <a:endCxn id="85" idx="1"/>
          </p:cNvCxnSpPr>
          <p:nvPr/>
        </p:nvCxnSpPr>
        <p:spPr>
          <a:xfrm rot="10800000">
            <a:off x="2725020" y="3668980"/>
            <a:ext cx="313799" cy="2191471"/>
          </a:xfrm>
          <a:prstGeom prst="bentConnector3">
            <a:avLst>
              <a:gd name="adj1" fmla="val 308834"/>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D27D7EDF-90C4-490D-A018-93DE9DD738F6}"/>
              </a:ext>
            </a:extLst>
          </p:cNvPr>
          <p:cNvCxnSpPr>
            <a:cxnSpLocks/>
            <a:stCxn id="85" idx="2"/>
            <a:endCxn id="50" idx="1"/>
          </p:cNvCxnSpPr>
          <p:nvPr/>
        </p:nvCxnSpPr>
        <p:spPr>
          <a:xfrm>
            <a:off x="3643563" y="3848979"/>
            <a:ext cx="688870" cy="37013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A4A437BF-34A9-46ED-8219-C461426956D7}"/>
              </a:ext>
            </a:extLst>
          </p:cNvPr>
          <p:cNvCxnSpPr>
            <a:cxnSpLocks/>
            <a:stCxn id="85" idx="3"/>
            <a:endCxn id="77" idx="1"/>
          </p:cNvCxnSpPr>
          <p:nvPr/>
        </p:nvCxnSpPr>
        <p:spPr>
          <a:xfrm flipV="1">
            <a:off x="4562106" y="3664499"/>
            <a:ext cx="267485" cy="448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コネクタ: カギ線 99">
            <a:extLst>
              <a:ext uri="{FF2B5EF4-FFF2-40B4-BE49-F238E27FC236}">
                <a16:creationId xmlns:a16="http://schemas.microsoft.com/office/drawing/2014/main" id="{1400865E-B9A9-4D56-920C-227EE2C780E7}"/>
              </a:ext>
            </a:extLst>
          </p:cNvPr>
          <p:cNvCxnSpPr>
            <a:cxnSpLocks/>
            <a:stCxn id="84" idx="3"/>
            <a:endCxn id="87" idx="3"/>
          </p:cNvCxnSpPr>
          <p:nvPr/>
        </p:nvCxnSpPr>
        <p:spPr>
          <a:xfrm>
            <a:off x="7841191" y="2389509"/>
            <a:ext cx="906569" cy="1282493"/>
          </a:xfrm>
          <a:prstGeom prst="bentConnector3">
            <a:avLst>
              <a:gd name="adj1" fmla="val 125216"/>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コネクタ: カギ線 101">
            <a:extLst>
              <a:ext uri="{FF2B5EF4-FFF2-40B4-BE49-F238E27FC236}">
                <a16:creationId xmlns:a16="http://schemas.microsoft.com/office/drawing/2014/main" id="{4E8E7AA1-7194-4216-B93C-3BF57A7782B0}"/>
              </a:ext>
            </a:extLst>
          </p:cNvPr>
          <p:cNvCxnSpPr>
            <a:cxnSpLocks/>
            <a:stCxn id="84" idx="1"/>
            <a:endCxn id="85" idx="1"/>
          </p:cNvCxnSpPr>
          <p:nvPr/>
        </p:nvCxnSpPr>
        <p:spPr>
          <a:xfrm rot="10800000" flipV="1">
            <a:off x="2725019" y="2389509"/>
            <a:ext cx="976172" cy="1279470"/>
          </a:xfrm>
          <a:prstGeom prst="bentConnector3">
            <a:avLst>
              <a:gd name="adj1" fmla="val 123418"/>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9009865-30C7-4297-8B0A-D6E62A27A266}"/>
              </a:ext>
            </a:extLst>
          </p:cNvPr>
          <p:cNvSpPr txBox="1"/>
          <p:nvPr/>
        </p:nvSpPr>
        <p:spPr>
          <a:xfrm>
            <a:off x="9682480" y="2006816"/>
            <a:ext cx="2509520" cy="1846659"/>
          </a:xfrm>
          <a:prstGeom prst="rect">
            <a:avLst/>
          </a:prstGeom>
          <a:noFill/>
        </p:spPr>
        <p:txBody>
          <a:bodyPr wrap="square" rtlCol="0">
            <a:spAutoFit/>
          </a:bodyPr>
          <a:lstStyle/>
          <a:p>
            <a:pPr algn="l">
              <a:spcAft>
                <a:spcPts val="600"/>
              </a:spcAft>
              <a:buClr>
                <a:srgbClr val="5A5A5A"/>
              </a:buClr>
              <a:buSzPct val="100000"/>
            </a:pPr>
            <a:r>
              <a:rPr kumimoji="1" lang="ja-JP" altLang="en-US" sz="1200" dirty="0">
                <a:solidFill>
                  <a:schemeClr val="accent2"/>
                </a:solidFill>
                <a:latin typeface="Meiryo UI" panose="020B0604030504040204" pitchFamily="50" charset="-128"/>
                <a:ea typeface="Meiryo UI" panose="020B0604030504040204" pitchFamily="50" charset="-128"/>
              </a:rPr>
              <a:t>①</a:t>
            </a:r>
            <a:endParaRPr kumimoji="1" lang="en-US" altLang="ja-JP" sz="1200" dirty="0">
              <a:solidFill>
                <a:schemeClr val="accent2"/>
              </a:solidFill>
              <a:latin typeface="Meiryo UI" panose="020B0604030504040204" pitchFamily="50" charset="-128"/>
              <a:ea typeface="Meiryo UI" panose="020B0604030504040204" pitchFamily="50" charset="-128"/>
            </a:endParaRPr>
          </a:p>
          <a:p>
            <a:pPr algn="l">
              <a:spcAft>
                <a:spcPts val="600"/>
              </a:spcAft>
              <a:buClr>
                <a:srgbClr val="5A5A5A"/>
              </a:buClr>
              <a:buSzPct val="100000"/>
            </a:pPr>
            <a:r>
              <a:rPr kumimoji="1" lang="ja-JP" altLang="en-US" sz="1200" dirty="0">
                <a:solidFill>
                  <a:schemeClr val="accent2"/>
                </a:solidFill>
                <a:latin typeface="Meiryo UI" panose="020B0604030504040204" pitchFamily="50" charset="-128"/>
                <a:ea typeface="Meiryo UI" panose="020B0604030504040204" pitchFamily="50" charset="-128"/>
              </a:rPr>
              <a:t>②</a:t>
            </a:r>
            <a:endParaRPr kumimoji="1" lang="en-US" altLang="ja-JP" sz="1200" dirty="0">
              <a:solidFill>
                <a:schemeClr val="accent2"/>
              </a:solidFill>
              <a:latin typeface="Meiryo UI" panose="020B0604030504040204" pitchFamily="50" charset="-128"/>
              <a:ea typeface="Meiryo UI" panose="020B0604030504040204" pitchFamily="50" charset="-128"/>
            </a:endParaRPr>
          </a:p>
          <a:p>
            <a:pPr algn="l">
              <a:spcAft>
                <a:spcPts val="600"/>
              </a:spcAft>
              <a:buClr>
                <a:srgbClr val="5A5A5A"/>
              </a:buClr>
              <a:buSzPct val="100000"/>
            </a:pPr>
            <a:r>
              <a:rPr kumimoji="1" lang="ja-JP" altLang="en-US" sz="1200" dirty="0">
                <a:solidFill>
                  <a:schemeClr val="accent2"/>
                </a:solidFill>
                <a:latin typeface="Meiryo UI" panose="020B0604030504040204" pitchFamily="50" charset="-128"/>
                <a:ea typeface="Meiryo UI" panose="020B0604030504040204" pitchFamily="50" charset="-128"/>
              </a:rPr>
              <a:t>③</a:t>
            </a:r>
            <a:endParaRPr kumimoji="1" lang="en-US" altLang="ja-JP" sz="1200" dirty="0">
              <a:solidFill>
                <a:schemeClr val="accent2"/>
              </a:solidFill>
              <a:latin typeface="Meiryo UI" panose="020B0604030504040204" pitchFamily="50" charset="-128"/>
              <a:ea typeface="Meiryo UI" panose="020B0604030504040204" pitchFamily="50" charset="-128"/>
            </a:endParaRPr>
          </a:p>
          <a:p>
            <a:pPr algn="l">
              <a:spcAft>
                <a:spcPts val="600"/>
              </a:spcAft>
              <a:buClr>
                <a:srgbClr val="5A5A5A"/>
              </a:buClr>
              <a:buSzPct val="100000"/>
            </a:pPr>
            <a:r>
              <a:rPr kumimoji="1" lang="ja-JP" altLang="en-US" sz="1200" dirty="0">
                <a:solidFill>
                  <a:schemeClr val="accent6"/>
                </a:solidFill>
                <a:latin typeface="Meiryo UI" panose="020B0604030504040204" pitchFamily="50" charset="-128"/>
                <a:ea typeface="Meiryo UI" panose="020B0604030504040204" pitchFamily="50" charset="-128"/>
              </a:rPr>
              <a:t>④</a:t>
            </a:r>
            <a:endParaRPr kumimoji="1" lang="en-US" altLang="ja-JP" sz="1200" dirty="0">
              <a:solidFill>
                <a:schemeClr val="accent6"/>
              </a:solidFill>
              <a:latin typeface="Meiryo UI" panose="020B0604030504040204" pitchFamily="50" charset="-128"/>
              <a:ea typeface="Meiryo UI" panose="020B0604030504040204" pitchFamily="50" charset="-128"/>
            </a:endParaRPr>
          </a:p>
          <a:p>
            <a:pPr algn="l">
              <a:spcAft>
                <a:spcPts val="600"/>
              </a:spcAft>
              <a:buClr>
                <a:srgbClr val="5A5A5A"/>
              </a:buClr>
              <a:buSzPct val="100000"/>
            </a:pPr>
            <a:r>
              <a:rPr kumimoji="1" lang="ja-JP" altLang="en-US" sz="1200" dirty="0">
                <a:solidFill>
                  <a:schemeClr val="accent6"/>
                </a:solidFill>
                <a:latin typeface="Meiryo UI" panose="020B0604030504040204" pitchFamily="50" charset="-128"/>
                <a:ea typeface="Meiryo UI" panose="020B0604030504040204" pitchFamily="50" charset="-128"/>
              </a:rPr>
              <a:t>⑤</a:t>
            </a:r>
            <a:endParaRPr kumimoji="1" lang="en-US" altLang="ja-JP" sz="1200" dirty="0">
              <a:solidFill>
                <a:schemeClr val="accent6"/>
              </a:solidFill>
              <a:latin typeface="Meiryo UI" panose="020B0604030504040204" pitchFamily="50" charset="-128"/>
              <a:ea typeface="Meiryo UI" panose="020B0604030504040204" pitchFamily="50" charset="-128"/>
            </a:endParaRPr>
          </a:p>
          <a:p>
            <a:pPr algn="l">
              <a:spcAft>
                <a:spcPts val="600"/>
              </a:spcAft>
              <a:buClr>
                <a:srgbClr val="5A5A5A"/>
              </a:buClr>
              <a:buSzPct val="100000"/>
            </a:pPr>
            <a:r>
              <a:rPr kumimoji="1" lang="ja-JP" altLang="en-US" sz="1200" dirty="0">
                <a:solidFill>
                  <a:schemeClr val="accent6"/>
                </a:solidFill>
                <a:latin typeface="Meiryo UI" panose="020B0604030504040204" pitchFamily="50" charset="-128"/>
                <a:ea typeface="Meiryo UI" panose="020B0604030504040204" pitchFamily="50" charset="-128"/>
              </a:rPr>
              <a:t>⑥</a:t>
            </a:r>
            <a:endParaRPr kumimoji="1" lang="en-US" altLang="ja-JP" sz="1200" dirty="0">
              <a:solidFill>
                <a:schemeClr val="accent6"/>
              </a:solidFill>
              <a:latin typeface="Meiryo UI" panose="020B0604030504040204" pitchFamily="50" charset="-128"/>
              <a:ea typeface="Meiryo UI" panose="020B0604030504040204" pitchFamily="50" charset="-128"/>
            </a:endParaRPr>
          </a:p>
          <a:p>
            <a:pPr algn="l">
              <a:spcAft>
                <a:spcPts val="600"/>
              </a:spcAft>
              <a:buClr>
                <a:srgbClr val="5A5A5A"/>
              </a:buClr>
              <a:buSzPct val="100000"/>
            </a:pPr>
            <a:endParaRPr kumimoji="1" lang="ja-JP" altLang="en-US" sz="1200" dirty="0">
              <a:solidFill>
                <a:schemeClr val="accent6"/>
              </a:solidFill>
              <a:latin typeface="Meiryo UI" panose="020B0604030504040204" pitchFamily="50" charset="-128"/>
              <a:ea typeface="Meiryo UI" panose="020B0604030504040204" pitchFamily="50" charset="-128"/>
            </a:endParaRPr>
          </a:p>
        </p:txBody>
      </p:sp>
      <p:sp>
        <p:nvSpPr>
          <p:cNvPr id="84" name="四角形: 角を丸くする 83">
            <a:extLst>
              <a:ext uri="{FF2B5EF4-FFF2-40B4-BE49-F238E27FC236}">
                <a16:creationId xmlns:a16="http://schemas.microsoft.com/office/drawing/2014/main" id="{EAD4B0F0-A383-481F-B79D-C9D5A493E083}"/>
              </a:ext>
            </a:extLst>
          </p:cNvPr>
          <p:cNvSpPr/>
          <p:nvPr/>
        </p:nvSpPr>
        <p:spPr>
          <a:xfrm>
            <a:off x="3701191" y="2209509"/>
            <a:ext cx="4140000" cy="360000"/>
          </a:xfrm>
          <a:prstGeom prst="roundRect">
            <a:avLst/>
          </a:prstGeom>
          <a:solidFill>
            <a:srgbClr val="C7DDF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85" name="四角形: 角を丸くする 84">
            <a:extLst>
              <a:ext uri="{FF2B5EF4-FFF2-40B4-BE49-F238E27FC236}">
                <a16:creationId xmlns:a16="http://schemas.microsoft.com/office/drawing/2014/main" id="{F8FEC875-11E3-4B05-BA85-2C3D246B8767}"/>
              </a:ext>
            </a:extLst>
          </p:cNvPr>
          <p:cNvSpPr/>
          <p:nvPr/>
        </p:nvSpPr>
        <p:spPr>
          <a:xfrm>
            <a:off x="2725019" y="3488979"/>
            <a:ext cx="1837087" cy="360000"/>
          </a:xfrm>
          <a:prstGeom prst="roundRect">
            <a:avLst/>
          </a:prstGeom>
          <a:solidFill>
            <a:srgbClr val="F5CCFA"/>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A5A5A"/>
              </a:buClr>
              <a:buSzPct val="100000"/>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1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0CFEF1B-B011-4984-89A2-0814F718BDD0}"/>
              </a:ext>
            </a:extLst>
          </p:cNvPr>
          <p:cNvPicPr>
            <a:picLocks noChangeAspect="1"/>
          </p:cNvPicPr>
          <p:nvPr/>
        </p:nvPicPr>
        <p:blipFill rotWithShape="1">
          <a:blip r:embed="rId3"/>
          <a:srcRect l="2298" r="1954"/>
          <a:stretch/>
        </p:blipFill>
        <p:spPr>
          <a:xfrm>
            <a:off x="5676900" y="1536236"/>
            <a:ext cx="6280178" cy="4712164"/>
          </a:xfrm>
          <a:prstGeom prst="rect">
            <a:avLst/>
          </a:prstGeom>
        </p:spPr>
      </p:pic>
      <p:sp>
        <p:nvSpPr>
          <p:cNvPr id="2" name="タイトル 1">
            <a:extLst>
              <a:ext uri="{FF2B5EF4-FFF2-40B4-BE49-F238E27FC236}">
                <a16:creationId xmlns:a16="http://schemas.microsoft.com/office/drawing/2014/main" id="{EC06227A-2245-403B-B129-7348C79F3D21}"/>
              </a:ext>
            </a:extLst>
          </p:cNvPr>
          <p:cNvSpPr>
            <a:spLocks noGrp="1"/>
          </p:cNvSpPr>
          <p:nvPr>
            <p:ph type="title"/>
          </p:nvPr>
        </p:nvSpPr>
        <p:spPr/>
        <p:txBody>
          <a:bodyPr/>
          <a:lstStyle/>
          <a:p>
            <a:r>
              <a:rPr kumimoji="1" lang="ja-JP" altLang="en-US" dirty="0">
                <a:effectLst>
                  <a:outerShdw blurRad="38100" dist="38100" dir="2700000" algn="tl">
                    <a:srgbClr val="000000">
                      <a:alpha val="43137"/>
                    </a:srgbClr>
                  </a:outerShdw>
                </a:effectLst>
              </a:rPr>
              <a:t>●●市の概要：</a:t>
            </a:r>
          </a:p>
        </p:txBody>
      </p:sp>
      <p:sp>
        <p:nvSpPr>
          <p:cNvPr id="3" name="テキスト プレースホルダー 2">
            <a:extLst>
              <a:ext uri="{FF2B5EF4-FFF2-40B4-BE49-F238E27FC236}">
                <a16:creationId xmlns:a16="http://schemas.microsoft.com/office/drawing/2014/main" id="{ABB9CC9B-52E9-40A7-841F-EC109F2A4A02}"/>
              </a:ext>
            </a:extLst>
          </p:cNvPr>
          <p:cNvSpPr>
            <a:spLocks noGrp="1"/>
          </p:cNvSpPr>
          <p:nvPr>
            <p:ph type="body" sz="quarter" idx="16"/>
          </p:nvPr>
        </p:nvSpPr>
        <p:spPr/>
        <p:txBody>
          <a:bodyPr/>
          <a:lstStyle/>
          <a:p>
            <a:endParaRPr kumimoji="1" lang="ja-JP" altLang="en-US"/>
          </a:p>
        </p:txBody>
      </p:sp>
      <p:graphicFrame>
        <p:nvGraphicFramePr>
          <p:cNvPr id="17" name="表 16">
            <a:extLst>
              <a:ext uri="{FF2B5EF4-FFF2-40B4-BE49-F238E27FC236}">
                <a16:creationId xmlns:a16="http://schemas.microsoft.com/office/drawing/2014/main" id="{B7FF632D-B232-4E5C-8A5F-5450D2AB3008}"/>
              </a:ext>
            </a:extLst>
          </p:cNvPr>
          <p:cNvGraphicFramePr>
            <a:graphicFrameLocks noGrp="1"/>
          </p:cNvGraphicFramePr>
          <p:nvPr>
            <p:extLst>
              <p:ext uri="{D42A27DB-BD31-4B8C-83A1-F6EECF244321}">
                <p14:modId xmlns:p14="http://schemas.microsoft.com/office/powerpoint/2010/main" val="3823294433"/>
              </p:ext>
            </p:extLst>
          </p:nvPr>
        </p:nvGraphicFramePr>
        <p:xfrm>
          <a:off x="245694" y="1295049"/>
          <a:ext cx="5095232" cy="1871128"/>
        </p:xfrm>
        <a:graphic>
          <a:graphicData uri="http://schemas.openxmlformats.org/drawingml/2006/table">
            <a:tbl>
              <a:tblPr firstRow="1" bandRow="1">
                <a:tableStyleId>{5940675A-B579-460E-94D1-54222C63F5DA}</a:tableStyleId>
              </a:tblPr>
              <a:tblGrid>
                <a:gridCol w="1214277">
                  <a:extLst>
                    <a:ext uri="{9D8B030D-6E8A-4147-A177-3AD203B41FA5}">
                      <a16:colId xmlns:a16="http://schemas.microsoft.com/office/drawing/2014/main" val="471369414"/>
                    </a:ext>
                  </a:extLst>
                </a:gridCol>
                <a:gridCol w="1455145">
                  <a:extLst>
                    <a:ext uri="{9D8B030D-6E8A-4147-A177-3AD203B41FA5}">
                      <a16:colId xmlns:a16="http://schemas.microsoft.com/office/drawing/2014/main" val="349007620"/>
                    </a:ext>
                  </a:extLst>
                </a:gridCol>
                <a:gridCol w="1212905">
                  <a:extLst>
                    <a:ext uri="{9D8B030D-6E8A-4147-A177-3AD203B41FA5}">
                      <a16:colId xmlns:a16="http://schemas.microsoft.com/office/drawing/2014/main" val="1119133022"/>
                    </a:ext>
                  </a:extLst>
                </a:gridCol>
                <a:gridCol w="1212905">
                  <a:extLst>
                    <a:ext uri="{9D8B030D-6E8A-4147-A177-3AD203B41FA5}">
                      <a16:colId xmlns:a16="http://schemas.microsoft.com/office/drawing/2014/main" val="1550624976"/>
                    </a:ext>
                  </a:extLst>
                </a:gridCol>
              </a:tblGrid>
              <a:tr h="190120">
                <a:tc>
                  <a:txBody>
                    <a:bodyPr/>
                    <a:lstStyle/>
                    <a:p>
                      <a:pPr>
                        <a:lnSpc>
                          <a:spcPts val="1400"/>
                        </a:lnSpc>
                      </a:pPr>
                      <a:r>
                        <a:rPr kumimoji="1" lang="ja-JP" altLang="en-US" sz="1200">
                          <a:latin typeface="Meiryo UI" panose="020B0604030504040204" pitchFamily="50" charset="-128"/>
                          <a:ea typeface="Meiryo UI" panose="020B0604030504040204" pitchFamily="50" charset="-128"/>
                        </a:rPr>
                        <a:t>人口</a:t>
                      </a: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endParaRPr kumimoji="1" lang="ja-JP" altLang="en-US" sz="1200" dirty="0">
                        <a:latin typeface="Meiryo UI" panose="020B0604030504040204" pitchFamily="50" charset="-128"/>
                        <a:ea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高齢化率</a:t>
                      </a: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endParaRPr kumimoji="1" lang="en-US" altLang="ja-JP" sz="1200" dirty="0">
                        <a:latin typeface="Meiryo UI" panose="020B0604030504040204" pitchFamily="50" charset="-128"/>
                        <a:ea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214306"/>
                  </a:ext>
                </a:extLst>
              </a:tr>
              <a:tr h="190120">
                <a:tc>
                  <a:txBody>
                    <a:bodyPr/>
                    <a:lstStyle/>
                    <a:p>
                      <a:pPr>
                        <a:lnSpc>
                          <a:spcPts val="1400"/>
                        </a:lnSpc>
                      </a:pPr>
                      <a:r>
                        <a:rPr kumimoji="1" lang="ja-JP" altLang="en-US" sz="1200">
                          <a:latin typeface="Meiryo UI" panose="020B0604030504040204" pitchFamily="50" charset="-128"/>
                          <a:ea typeface="Meiryo UI" panose="020B0604030504040204" pitchFamily="50" charset="-128"/>
                        </a:rPr>
                        <a:t>可住地人口密度</a:t>
                      </a: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endParaRPr kumimoji="1" lang="en-US" altLang="ja-JP" sz="1200" dirty="0">
                        <a:latin typeface="Meiryo UI" panose="020B0604030504040204" pitchFamily="50" charset="-128"/>
                        <a:ea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Meiryo UI" panose="020B0604030504040204" pitchFamily="50" charset="-128"/>
                          <a:ea typeface="Meiryo UI" panose="020B0604030504040204" pitchFamily="50" charset="-128"/>
                        </a:rPr>
                        <a:t>昼夜間人口比率</a:t>
                      </a: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en-US" altLang="ja-JP" sz="1200" dirty="0">
                        <a:latin typeface="Meiryo UI" panose="020B0604030504040204" pitchFamily="50" charset="-128"/>
                        <a:ea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167061"/>
                  </a:ext>
                </a:extLst>
              </a:tr>
              <a:tr h="331786">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都市の特徴・</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周辺地域との</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関わり</a:t>
                      </a:r>
                    </a:p>
                  </a:txBody>
                  <a:tcPr marL="33231" marR="33231" marT="33231" marB="3323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ja-JP" altLang="en-US" sz="1200" dirty="0">
                        <a:latin typeface="Meiryo UI" panose="020B0604030504040204" pitchFamily="50" charset="-128"/>
                        <a:ea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0312824"/>
                  </a:ext>
                </a:extLst>
              </a:tr>
              <a:tr h="190120">
                <a:tc>
                  <a:txBody>
                    <a:bodyPr/>
                    <a:lstStyle/>
                    <a:p>
                      <a:pPr>
                        <a:lnSpc>
                          <a:spcPts val="1400"/>
                        </a:lnSpc>
                      </a:pPr>
                      <a:r>
                        <a:rPr kumimoji="1" lang="ja-JP" altLang="en-US" sz="1200">
                          <a:latin typeface="Meiryo UI" panose="020B0604030504040204" pitchFamily="50" charset="-128"/>
                          <a:ea typeface="Meiryo UI" panose="020B0604030504040204" pitchFamily="50" charset="-128"/>
                        </a:rPr>
                        <a:t>将来都市像</a:t>
                      </a: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en-US" altLang="ja-JP" sz="1200" dirty="0">
                        <a:latin typeface="Meiryo UI" panose="020B0604030504040204" pitchFamily="50" charset="-128"/>
                        <a:ea typeface="Meiryo UI" panose="020B0604030504040204" pitchFamily="50" charset="-128"/>
                      </a:endParaRPr>
                    </a:p>
                    <a:p>
                      <a:pPr>
                        <a:lnSpc>
                          <a:spcPts val="1400"/>
                        </a:lnSpc>
                      </a:pPr>
                      <a:endParaRPr kumimoji="1" lang="ja-JP" altLang="en-US" sz="1200" dirty="0">
                        <a:latin typeface="Meiryo UI" panose="020B0604030504040204" pitchFamily="50" charset="-128"/>
                        <a:ea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78904253"/>
                  </a:ext>
                </a:extLst>
              </a:tr>
            </a:tbl>
          </a:graphicData>
        </a:graphic>
      </p:graphicFrame>
      <p:sp>
        <p:nvSpPr>
          <p:cNvPr id="21" name="正方形/長方形 20">
            <a:extLst>
              <a:ext uri="{FF2B5EF4-FFF2-40B4-BE49-F238E27FC236}">
                <a16:creationId xmlns:a16="http://schemas.microsoft.com/office/drawing/2014/main" id="{E407A448-6DEC-4542-8C94-5F8DFF28BC31}"/>
              </a:ext>
            </a:extLst>
          </p:cNvPr>
          <p:cNvSpPr/>
          <p:nvPr/>
        </p:nvSpPr>
        <p:spPr>
          <a:xfrm>
            <a:off x="141195" y="3429000"/>
            <a:ext cx="5291865" cy="32172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1138" indent="-211138">
              <a:buClr>
                <a:srgbClr val="5A5A5A"/>
              </a:buClr>
              <a:buSzPct val="100000"/>
              <a:buFont typeface="Wingdings" panose="05000000000000000000" pitchFamily="2" charset="2"/>
              <a:buChar char="n"/>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AA4FA070-17D5-4B54-844D-4E590C2180D3}"/>
              </a:ext>
            </a:extLst>
          </p:cNvPr>
          <p:cNvSpPr/>
          <p:nvPr/>
        </p:nvSpPr>
        <p:spPr>
          <a:xfrm>
            <a:off x="141195" y="1068355"/>
            <a:ext cx="5291865" cy="216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D2030A4-88EB-41A3-9DA6-C3C5E12CB436}"/>
              </a:ext>
            </a:extLst>
          </p:cNvPr>
          <p:cNvSpPr txBox="1"/>
          <p:nvPr/>
        </p:nvSpPr>
        <p:spPr>
          <a:xfrm>
            <a:off x="698830" y="888530"/>
            <a:ext cx="646331"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lgn="l">
              <a:buClr>
                <a:srgbClr val="5A5A5A"/>
              </a:buClr>
              <a:buSzPct val="100000"/>
            </a:pPr>
            <a:r>
              <a:rPr kumimoji="1" lang="ja-JP" altLang="en-US">
                <a:latin typeface="Meiryo UI" panose="020B0604030504040204" pitchFamily="50" charset="-128"/>
                <a:ea typeface="Meiryo UI" panose="020B0604030504040204" pitchFamily="50" charset="-128"/>
              </a:rPr>
              <a:t>概要</a:t>
            </a:r>
          </a:p>
        </p:txBody>
      </p:sp>
      <p:sp>
        <p:nvSpPr>
          <p:cNvPr id="29" name="正方形/長方形 28">
            <a:extLst>
              <a:ext uri="{FF2B5EF4-FFF2-40B4-BE49-F238E27FC236}">
                <a16:creationId xmlns:a16="http://schemas.microsoft.com/office/drawing/2014/main" id="{AD2DDE9D-53BF-4339-A08F-4480C4993A37}"/>
              </a:ext>
            </a:extLst>
          </p:cNvPr>
          <p:cNvSpPr/>
          <p:nvPr/>
        </p:nvSpPr>
        <p:spPr>
          <a:xfrm>
            <a:off x="5608321" y="1068355"/>
            <a:ext cx="6371520" cy="557784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6CD0A26-11B5-4164-9234-6E851321547D}"/>
              </a:ext>
            </a:extLst>
          </p:cNvPr>
          <p:cNvSpPr txBox="1"/>
          <p:nvPr/>
        </p:nvSpPr>
        <p:spPr>
          <a:xfrm>
            <a:off x="8210467" y="908553"/>
            <a:ext cx="1370888" cy="369332"/>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pPr algn="l">
              <a:buClr>
                <a:srgbClr val="5A5A5A"/>
              </a:buClr>
              <a:buSzPct val="100000"/>
            </a:pPr>
            <a:r>
              <a:rPr kumimoji="1" lang="ja-JP" altLang="en-US" dirty="0">
                <a:latin typeface="Meiryo UI" panose="020B0604030504040204" pitchFamily="50" charset="-128"/>
                <a:ea typeface="Meiryo UI" panose="020B0604030504040204" pitchFamily="50" charset="-128"/>
              </a:rPr>
              <a:t>因子別グラフ</a:t>
            </a:r>
          </a:p>
        </p:txBody>
      </p:sp>
      <p:sp>
        <p:nvSpPr>
          <p:cNvPr id="24" name="テキスト ボックス 23">
            <a:extLst>
              <a:ext uri="{FF2B5EF4-FFF2-40B4-BE49-F238E27FC236}">
                <a16:creationId xmlns:a16="http://schemas.microsoft.com/office/drawing/2014/main" id="{E7FCAFDF-E9E1-4488-BC65-97EDBBE106EC}"/>
              </a:ext>
            </a:extLst>
          </p:cNvPr>
          <p:cNvSpPr txBox="1"/>
          <p:nvPr/>
        </p:nvSpPr>
        <p:spPr>
          <a:xfrm>
            <a:off x="698830" y="3271537"/>
            <a:ext cx="872355" cy="369332"/>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buClr>
                <a:srgbClr val="5A5A5A"/>
              </a:buClr>
              <a:buSzPct val="100000"/>
            </a:pPr>
            <a:r>
              <a:rPr kumimoji="1" lang="ja-JP" altLang="en-US">
                <a:latin typeface="Meiryo UI" panose="020B0604030504040204" pitchFamily="50" charset="-128"/>
                <a:ea typeface="Meiryo UI" panose="020B0604030504040204" pitchFamily="50" charset="-128"/>
              </a:rPr>
              <a:t>サマリー</a:t>
            </a:r>
          </a:p>
        </p:txBody>
      </p:sp>
      <p:sp>
        <p:nvSpPr>
          <p:cNvPr id="26" name="四角形: 角を丸くする 25">
            <a:extLst>
              <a:ext uri="{FF2B5EF4-FFF2-40B4-BE49-F238E27FC236}">
                <a16:creationId xmlns:a16="http://schemas.microsoft.com/office/drawing/2014/main" id="{47891EB4-D813-450C-ADBD-CAB322CEA0E7}"/>
              </a:ext>
            </a:extLst>
          </p:cNvPr>
          <p:cNvSpPr/>
          <p:nvPr/>
        </p:nvSpPr>
        <p:spPr>
          <a:xfrm>
            <a:off x="1758030" y="4596547"/>
            <a:ext cx="2058194" cy="8821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コメントを入力</a:t>
            </a:r>
          </a:p>
        </p:txBody>
      </p:sp>
      <p:sp>
        <p:nvSpPr>
          <p:cNvPr id="13" name="四角形: 角を丸くする 12">
            <a:extLst>
              <a:ext uri="{FF2B5EF4-FFF2-40B4-BE49-F238E27FC236}">
                <a16:creationId xmlns:a16="http://schemas.microsoft.com/office/drawing/2014/main" id="{8C0B99E8-B643-458A-AB17-DA92BD270727}"/>
              </a:ext>
            </a:extLst>
          </p:cNvPr>
          <p:cNvSpPr/>
          <p:nvPr/>
        </p:nvSpPr>
        <p:spPr>
          <a:xfrm>
            <a:off x="7866814" y="3416225"/>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スクショ貼り付け</a:t>
            </a:r>
          </a:p>
        </p:txBody>
      </p:sp>
    </p:spTree>
    <p:extLst>
      <p:ext uri="{BB962C8B-B14F-4D97-AF65-F5344CB8AC3E}">
        <p14:creationId xmlns:p14="http://schemas.microsoft.com/office/powerpoint/2010/main" val="214081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06227A-2245-403B-B129-7348C79F3D21}"/>
              </a:ext>
            </a:extLst>
          </p:cNvPr>
          <p:cNvSpPr>
            <a:spLocks noGrp="1"/>
          </p:cNvSpPr>
          <p:nvPr>
            <p:ph type="title"/>
          </p:nvPr>
        </p:nvSpPr>
        <p:spPr>
          <a:xfrm>
            <a:off x="324069" y="54287"/>
            <a:ext cx="11246608" cy="532507"/>
          </a:xfrm>
        </p:spPr>
        <p:txBody>
          <a:bodyPr/>
          <a:lstStyle/>
          <a:p>
            <a:r>
              <a:rPr kumimoji="1" lang="ja-JP" altLang="en-US" dirty="0">
                <a:effectLst>
                  <a:outerShdw blurRad="38100" dist="38100" dir="2700000" algn="tl">
                    <a:srgbClr val="000000">
                      <a:alpha val="43137"/>
                    </a:srgbClr>
                  </a:outerShdw>
                </a:effectLst>
              </a:rPr>
              <a:t>他自治体との比較</a:t>
            </a:r>
          </a:p>
        </p:txBody>
      </p:sp>
      <p:sp>
        <p:nvSpPr>
          <p:cNvPr id="3" name="テキスト プレースホルダー 2">
            <a:extLst>
              <a:ext uri="{FF2B5EF4-FFF2-40B4-BE49-F238E27FC236}">
                <a16:creationId xmlns:a16="http://schemas.microsoft.com/office/drawing/2014/main" id="{ABB9CC9B-52E9-40A7-841F-EC109F2A4A02}"/>
              </a:ext>
            </a:extLst>
          </p:cNvPr>
          <p:cNvSpPr>
            <a:spLocks noGrp="1"/>
          </p:cNvSpPr>
          <p:nvPr>
            <p:ph type="body" sz="quarter" idx="16"/>
          </p:nvPr>
        </p:nvSpPr>
        <p:spPr/>
        <p:txBody>
          <a:bodyPr/>
          <a:lstStyle/>
          <a:p>
            <a:endParaRPr kumimoji="1" lang="ja-JP" altLang="en-US"/>
          </a:p>
        </p:txBody>
      </p:sp>
      <p:sp>
        <p:nvSpPr>
          <p:cNvPr id="9" name="テキスト ボックス 8">
            <a:extLst>
              <a:ext uri="{FF2B5EF4-FFF2-40B4-BE49-F238E27FC236}">
                <a16:creationId xmlns:a16="http://schemas.microsoft.com/office/drawing/2014/main" id="{4D7878D6-89B5-4961-9C6F-22509A96B72F}"/>
              </a:ext>
            </a:extLst>
          </p:cNvPr>
          <p:cNvSpPr txBox="1"/>
          <p:nvPr/>
        </p:nvSpPr>
        <p:spPr>
          <a:xfrm>
            <a:off x="5737098" y="3456550"/>
            <a:ext cx="495649" cy="307777"/>
          </a:xfrm>
          <a:prstGeom prst="rect">
            <a:avLst/>
          </a:prstGeom>
          <a:solidFill>
            <a:schemeClr val="bg1"/>
          </a:solidFill>
        </p:spPr>
        <p:txBody>
          <a:bodyPr wrap="none" rtlCol="0">
            <a:spAutoFit/>
          </a:bodyPr>
          <a:lstStyle/>
          <a:p>
            <a:pPr algn="l">
              <a:buClr>
                <a:srgbClr val="5A5A5A"/>
              </a:buClr>
              <a:buSzPct val="100000"/>
            </a:pPr>
            <a:r>
              <a:rPr kumimoji="1" lang="en-US" altLang="ja-JP" sz="1400" b="1" dirty="0">
                <a:latin typeface="Meiryo UI" panose="020B0604030504040204" pitchFamily="50" charset="-128"/>
                <a:ea typeface="Meiryo UI" panose="020B0604030504040204" pitchFamily="50" charset="-128"/>
              </a:rPr>
              <a:t>B</a:t>
            </a:r>
            <a:r>
              <a:rPr kumimoji="1" lang="ja-JP" altLang="en-US" sz="1400" b="1" dirty="0">
                <a:latin typeface="Meiryo UI" panose="020B0604030504040204" pitchFamily="50" charset="-128"/>
                <a:ea typeface="Meiryo UI" panose="020B0604030504040204" pitchFamily="50" charset="-128"/>
              </a:rPr>
              <a:t>市</a:t>
            </a:r>
          </a:p>
        </p:txBody>
      </p:sp>
      <p:graphicFrame>
        <p:nvGraphicFramePr>
          <p:cNvPr id="11" name="表 2">
            <a:extLst>
              <a:ext uri="{FF2B5EF4-FFF2-40B4-BE49-F238E27FC236}">
                <a16:creationId xmlns:a16="http://schemas.microsoft.com/office/drawing/2014/main" id="{102C230F-DA68-4A61-A3B5-84527CDD286B}"/>
              </a:ext>
            </a:extLst>
          </p:cNvPr>
          <p:cNvGraphicFramePr>
            <a:graphicFrameLocks noGrp="1"/>
          </p:cNvGraphicFramePr>
          <p:nvPr>
            <p:extLst>
              <p:ext uri="{D42A27DB-BD31-4B8C-83A1-F6EECF244321}">
                <p14:modId xmlns:p14="http://schemas.microsoft.com/office/powerpoint/2010/main" val="3776894517"/>
              </p:ext>
            </p:extLst>
          </p:nvPr>
        </p:nvGraphicFramePr>
        <p:xfrm>
          <a:off x="4097023" y="3503758"/>
          <a:ext cx="1463451" cy="213360"/>
        </p:xfrm>
        <a:graphic>
          <a:graphicData uri="http://schemas.openxmlformats.org/drawingml/2006/table">
            <a:tbl>
              <a:tblPr firstRow="1" bandRow="1">
                <a:tableStyleId>{5940675A-B579-460E-94D1-54222C63F5DA}</a:tableStyleId>
              </a:tblPr>
              <a:tblGrid>
                <a:gridCol w="1045322">
                  <a:extLst>
                    <a:ext uri="{9D8B030D-6E8A-4147-A177-3AD203B41FA5}">
                      <a16:colId xmlns:a16="http://schemas.microsoft.com/office/drawing/2014/main" val="3225757156"/>
                    </a:ext>
                  </a:extLst>
                </a:gridCol>
                <a:gridCol w="418129">
                  <a:extLst>
                    <a:ext uri="{9D8B030D-6E8A-4147-A177-3AD203B41FA5}">
                      <a16:colId xmlns:a16="http://schemas.microsoft.com/office/drawing/2014/main" val="2800413578"/>
                    </a:ext>
                  </a:extLst>
                </a:gridCol>
              </a:tblGrid>
              <a:tr h="132400">
                <a:tc>
                  <a:txBody>
                    <a:bodyPr/>
                    <a:lstStyle/>
                    <a:p>
                      <a:r>
                        <a:rPr kumimoji="1" lang="ja-JP" altLang="en-US" sz="800">
                          <a:latin typeface="Meiryo UI" panose="020B0604030504040204" pitchFamily="50" charset="-128"/>
                          <a:ea typeface="Meiryo UI" panose="020B0604030504040204" pitchFamily="50" charset="-128"/>
                        </a:rPr>
                        <a:t>総合偏差値 </a:t>
                      </a: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客観</a:t>
                      </a:r>
                      <a:r>
                        <a:rPr kumimoji="1" lang="en-US" altLang="ja-JP" sz="800">
                          <a:latin typeface="Meiryo UI" panose="020B0604030504040204" pitchFamily="50" charset="-128"/>
                          <a:ea typeface="Meiryo UI" panose="020B0604030504040204" pitchFamily="50" charset="-128"/>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58010019"/>
                  </a:ext>
                </a:extLst>
              </a:tr>
            </a:tbl>
          </a:graphicData>
        </a:graphic>
      </p:graphicFrame>
      <p:sp>
        <p:nvSpPr>
          <p:cNvPr id="12" name="テキスト ボックス 11">
            <a:extLst>
              <a:ext uri="{FF2B5EF4-FFF2-40B4-BE49-F238E27FC236}">
                <a16:creationId xmlns:a16="http://schemas.microsoft.com/office/drawing/2014/main" id="{8CB53F9C-7095-45DA-87D3-6580A5E96087}"/>
              </a:ext>
            </a:extLst>
          </p:cNvPr>
          <p:cNvSpPr txBox="1"/>
          <p:nvPr/>
        </p:nvSpPr>
        <p:spPr>
          <a:xfrm>
            <a:off x="1669701" y="6466438"/>
            <a:ext cx="505267" cy="307777"/>
          </a:xfrm>
          <a:prstGeom prst="rect">
            <a:avLst/>
          </a:prstGeom>
          <a:solidFill>
            <a:schemeClr val="bg1"/>
          </a:solidFill>
        </p:spPr>
        <p:txBody>
          <a:bodyPr wrap="none" rtlCol="0">
            <a:spAutoFit/>
          </a:bodyPr>
          <a:lstStyle/>
          <a:p>
            <a:pPr algn="l">
              <a:buClr>
                <a:srgbClr val="5A5A5A"/>
              </a:buClr>
              <a:buSzPct val="100000"/>
            </a:pPr>
            <a:r>
              <a:rPr kumimoji="1" lang="en-US" altLang="ja-JP" sz="1400" b="1" dirty="0">
                <a:latin typeface="Meiryo UI" panose="020B0604030504040204" pitchFamily="50" charset="-128"/>
                <a:ea typeface="Meiryo UI" panose="020B0604030504040204" pitchFamily="50" charset="-128"/>
              </a:rPr>
              <a:t>D</a:t>
            </a:r>
            <a:r>
              <a:rPr kumimoji="1" lang="ja-JP" altLang="en-US" sz="1400" b="1" dirty="0">
                <a:latin typeface="Meiryo UI" panose="020B0604030504040204" pitchFamily="50" charset="-128"/>
                <a:ea typeface="Meiryo UI" panose="020B0604030504040204" pitchFamily="50" charset="-128"/>
              </a:rPr>
              <a:t>市</a:t>
            </a:r>
          </a:p>
        </p:txBody>
      </p:sp>
      <p:sp>
        <p:nvSpPr>
          <p:cNvPr id="14" name="テキスト ボックス 13">
            <a:extLst>
              <a:ext uri="{FF2B5EF4-FFF2-40B4-BE49-F238E27FC236}">
                <a16:creationId xmlns:a16="http://schemas.microsoft.com/office/drawing/2014/main" id="{37D7B4E3-CEF1-4437-908B-FCF145205A07}"/>
              </a:ext>
            </a:extLst>
          </p:cNvPr>
          <p:cNvSpPr txBox="1"/>
          <p:nvPr/>
        </p:nvSpPr>
        <p:spPr>
          <a:xfrm>
            <a:off x="1579933" y="3456550"/>
            <a:ext cx="543739" cy="307777"/>
          </a:xfrm>
          <a:prstGeom prst="rect">
            <a:avLst/>
          </a:prstGeom>
          <a:solidFill>
            <a:schemeClr val="bg1"/>
          </a:solidFill>
        </p:spPr>
        <p:txBody>
          <a:bodyPr wrap="none" rtlCol="0">
            <a:spAutoFit/>
          </a:bodyPr>
          <a:lstStyle/>
          <a:p>
            <a:pPr algn="l">
              <a:buClr>
                <a:srgbClr val="5A5A5A"/>
              </a:buClr>
              <a:buSzPct val="100000"/>
            </a:pPr>
            <a:r>
              <a:rPr kumimoji="1" lang="ja-JP" altLang="en-US" sz="1400" b="1" dirty="0">
                <a:latin typeface="Meiryo UI" panose="020B0604030504040204" pitchFamily="50" charset="-128"/>
                <a:ea typeface="Meiryo UI" panose="020B0604030504040204" pitchFamily="50" charset="-128"/>
              </a:rPr>
              <a:t>Ａ市</a:t>
            </a:r>
          </a:p>
        </p:txBody>
      </p:sp>
      <p:sp>
        <p:nvSpPr>
          <p:cNvPr id="19" name="テキスト ボックス 18">
            <a:extLst>
              <a:ext uri="{FF2B5EF4-FFF2-40B4-BE49-F238E27FC236}">
                <a16:creationId xmlns:a16="http://schemas.microsoft.com/office/drawing/2014/main" id="{97E0F872-6D2A-4E8C-9AC2-D8125F1A978A}"/>
              </a:ext>
            </a:extLst>
          </p:cNvPr>
          <p:cNvSpPr txBox="1"/>
          <p:nvPr/>
        </p:nvSpPr>
        <p:spPr>
          <a:xfrm>
            <a:off x="9805484" y="3456550"/>
            <a:ext cx="487634" cy="307777"/>
          </a:xfrm>
          <a:prstGeom prst="rect">
            <a:avLst/>
          </a:prstGeom>
          <a:solidFill>
            <a:schemeClr val="bg1"/>
          </a:solidFill>
        </p:spPr>
        <p:txBody>
          <a:bodyPr wrap="none" rtlCol="0">
            <a:spAutoFit/>
          </a:bodyPr>
          <a:lstStyle/>
          <a:p>
            <a:pPr algn="l">
              <a:buClr>
                <a:srgbClr val="5A5A5A"/>
              </a:buClr>
              <a:buSzPct val="100000"/>
            </a:pPr>
            <a:r>
              <a:rPr kumimoji="1" lang="en-US" altLang="ja-JP" sz="1400" b="1" dirty="0">
                <a:latin typeface="Meiryo UI" panose="020B0604030504040204" pitchFamily="50" charset="-128"/>
                <a:ea typeface="Meiryo UI" panose="020B0604030504040204" pitchFamily="50" charset="-128"/>
              </a:rPr>
              <a:t>C</a:t>
            </a:r>
            <a:r>
              <a:rPr kumimoji="1" lang="ja-JP" altLang="en-US" sz="1400" b="1" dirty="0">
                <a:latin typeface="Meiryo UI" panose="020B0604030504040204" pitchFamily="50" charset="-128"/>
                <a:ea typeface="Meiryo UI" panose="020B0604030504040204" pitchFamily="50" charset="-128"/>
              </a:rPr>
              <a:t>市</a:t>
            </a:r>
          </a:p>
        </p:txBody>
      </p:sp>
      <p:graphicFrame>
        <p:nvGraphicFramePr>
          <p:cNvPr id="20" name="表 2">
            <a:extLst>
              <a:ext uri="{FF2B5EF4-FFF2-40B4-BE49-F238E27FC236}">
                <a16:creationId xmlns:a16="http://schemas.microsoft.com/office/drawing/2014/main" id="{44198F61-8543-4693-BB22-624262DB2B01}"/>
              </a:ext>
            </a:extLst>
          </p:cNvPr>
          <p:cNvGraphicFramePr>
            <a:graphicFrameLocks noGrp="1"/>
          </p:cNvGraphicFramePr>
          <p:nvPr>
            <p:extLst>
              <p:ext uri="{D42A27DB-BD31-4B8C-83A1-F6EECF244321}">
                <p14:modId xmlns:p14="http://schemas.microsoft.com/office/powerpoint/2010/main" val="3370691544"/>
              </p:ext>
            </p:extLst>
          </p:nvPr>
        </p:nvGraphicFramePr>
        <p:xfrm>
          <a:off x="8230529" y="3503758"/>
          <a:ext cx="1463451" cy="213360"/>
        </p:xfrm>
        <a:graphic>
          <a:graphicData uri="http://schemas.openxmlformats.org/drawingml/2006/table">
            <a:tbl>
              <a:tblPr firstRow="1" bandRow="1">
                <a:tableStyleId>{5940675A-B579-460E-94D1-54222C63F5DA}</a:tableStyleId>
              </a:tblPr>
              <a:tblGrid>
                <a:gridCol w="1045322">
                  <a:extLst>
                    <a:ext uri="{9D8B030D-6E8A-4147-A177-3AD203B41FA5}">
                      <a16:colId xmlns:a16="http://schemas.microsoft.com/office/drawing/2014/main" val="3225757156"/>
                    </a:ext>
                  </a:extLst>
                </a:gridCol>
                <a:gridCol w="418129">
                  <a:extLst>
                    <a:ext uri="{9D8B030D-6E8A-4147-A177-3AD203B41FA5}">
                      <a16:colId xmlns:a16="http://schemas.microsoft.com/office/drawing/2014/main" val="2800413578"/>
                    </a:ext>
                  </a:extLst>
                </a:gridCol>
              </a:tblGrid>
              <a:tr h="132400">
                <a:tc>
                  <a:txBody>
                    <a:bodyPr/>
                    <a:lstStyle/>
                    <a:p>
                      <a:r>
                        <a:rPr kumimoji="1" lang="ja-JP" altLang="en-US" sz="800" dirty="0">
                          <a:latin typeface="Meiryo UI" panose="020B0604030504040204" pitchFamily="50" charset="-128"/>
                          <a:ea typeface="Meiryo UI" panose="020B0604030504040204" pitchFamily="50" charset="-128"/>
                        </a:rPr>
                        <a:t>総合偏差値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客観</a:t>
                      </a:r>
                      <a:r>
                        <a:rPr kumimoji="1" lang="en-US" altLang="ja-JP" sz="800" dirty="0">
                          <a:latin typeface="Meiryo UI" panose="020B0604030504040204" pitchFamily="50" charset="-128"/>
                          <a:ea typeface="Meiryo UI" panose="020B0604030504040204" pitchFamily="50" charset="-128"/>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58010019"/>
                  </a:ext>
                </a:extLst>
              </a:tr>
            </a:tbl>
          </a:graphicData>
        </a:graphic>
      </p:graphicFrame>
      <p:graphicFrame>
        <p:nvGraphicFramePr>
          <p:cNvPr id="23" name="表 2">
            <a:extLst>
              <a:ext uri="{FF2B5EF4-FFF2-40B4-BE49-F238E27FC236}">
                <a16:creationId xmlns:a16="http://schemas.microsoft.com/office/drawing/2014/main" id="{59B800C4-2899-4258-9E66-B5774B86E228}"/>
              </a:ext>
            </a:extLst>
          </p:cNvPr>
          <p:cNvGraphicFramePr>
            <a:graphicFrameLocks noGrp="1"/>
          </p:cNvGraphicFramePr>
          <p:nvPr>
            <p:extLst>
              <p:ext uri="{D42A27DB-BD31-4B8C-83A1-F6EECF244321}">
                <p14:modId xmlns:p14="http://schemas.microsoft.com/office/powerpoint/2010/main" val="1400817969"/>
              </p:ext>
            </p:extLst>
          </p:nvPr>
        </p:nvGraphicFramePr>
        <p:xfrm>
          <a:off x="110022" y="6513646"/>
          <a:ext cx="1463451" cy="213360"/>
        </p:xfrm>
        <a:graphic>
          <a:graphicData uri="http://schemas.openxmlformats.org/drawingml/2006/table">
            <a:tbl>
              <a:tblPr firstRow="1" bandRow="1">
                <a:tableStyleId>{5940675A-B579-460E-94D1-54222C63F5DA}</a:tableStyleId>
              </a:tblPr>
              <a:tblGrid>
                <a:gridCol w="1045322">
                  <a:extLst>
                    <a:ext uri="{9D8B030D-6E8A-4147-A177-3AD203B41FA5}">
                      <a16:colId xmlns:a16="http://schemas.microsoft.com/office/drawing/2014/main" val="3225757156"/>
                    </a:ext>
                  </a:extLst>
                </a:gridCol>
                <a:gridCol w="418129">
                  <a:extLst>
                    <a:ext uri="{9D8B030D-6E8A-4147-A177-3AD203B41FA5}">
                      <a16:colId xmlns:a16="http://schemas.microsoft.com/office/drawing/2014/main" val="2800413578"/>
                    </a:ext>
                  </a:extLst>
                </a:gridCol>
              </a:tblGrid>
              <a:tr h="132400">
                <a:tc>
                  <a:txBody>
                    <a:bodyPr/>
                    <a:lstStyle/>
                    <a:p>
                      <a:r>
                        <a:rPr kumimoji="1" lang="ja-JP" altLang="en-US" sz="800">
                          <a:latin typeface="Meiryo UI" panose="020B0604030504040204" pitchFamily="50" charset="-128"/>
                          <a:ea typeface="Meiryo UI" panose="020B0604030504040204" pitchFamily="50" charset="-128"/>
                        </a:rPr>
                        <a:t>総合偏差値 </a:t>
                      </a: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客観</a:t>
                      </a:r>
                      <a:r>
                        <a:rPr kumimoji="1" lang="en-US" altLang="ja-JP" sz="800">
                          <a:latin typeface="Meiryo UI" panose="020B0604030504040204" pitchFamily="50" charset="-128"/>
                          <a:ea typeface="Meiryo UI" panose="020B0604030504040204" pitchFamily="50" charset="-128"/>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58010019"/>
                  </a:ext>
                </a:extLst>
              </a:tr>
            </a:tbl>
          </a:graphicData>
        </a:graphic>
      </p:graphicFrame>
      <p:sp>
        <p:nvSpPr>
          <p:cNvPr id="24" name="テキスト ボックス 23">
            <a:extLst>
              <a:ext uri="{FF2B5EF4-FFF2-40B4-BE49-F238E27FC236}">
                <a16:creationId xmlns:a16="http://schemas.microsoft.com/office/drawing/2014/main" id="{FD4E9C5B-3956-47F0-A5E5-BA86419566AE}"/>
              </a:ext>
            </a:extLst>
          </p:cNvPr>
          <p:cNvSpPr txBox="1"/>
          <p:nvPr/>
        </p:nvSpPr>
        <p:spPr>
          <a:xfrm>
            <a:off x="5737098" y="6466438"/>
            <a:ext cx="481222" cy="307777"/>
          </a:xfrm>
          <a:prstGeom prst="rect">
            <a:avLst/>
          </a:prstGeom>
          <a:solidFill>
            <a:schemeClr val="bg1"/>
          </a:solidFill>
        </p:spPr>
        <p:txBody>
          <a:bodyPr wrap="none" rtlCol="0">
            <a:spAutoFit/>
          </a:bodyPr>
          <a:lstStyle/>
          <a:p>
            <a:pPr algn="l">
              <a:buClr>
                <a:srgbClr val="5A5A5A"/>
              </a:buClr>
              <a:buSzPct val="100000"/>
            </a:pPr>
            <a:r>
              <a:rPr kumimoji="1" lang="en-US" altLang="ja-JP" sz="1400" b="1" dirty="0">
                <a:latin typeface="Meiryo UI" panose="020B0604030504040204" pitchFamily="50" charset="-128"/>
                <a:ea typeface="Meiryo UI" panose="020B0604030504040204" pitchFamily="50" charset="-128"/>
              </a:rPr>
              <a:t>E</a:t>
            </a:r>
            <a:r>
              <a:rPr kumimoji="1" lang="ja-JP" altLang="en-US" sz="1400" b="1" dirty="0">
                <a:latin typeface="Meiryo UI" panose="020B0604030504040204" pitchFamily="50" charset="-128"/>
                <a:ea typeface="Meiryo UI" panose="020B0604030504040204" pitchFamily="50" charset="-128"/>
              </a:rPr>
              <a:t>市</a:t>
            </a:r>
          </a:p>
        </p:txBody>
      </p:sp>
      <p:graphicFrame>
        <p:nvGraphicFramePr>
          <p:cNvPr id="25" name="表 2">
            <a:extLst>
              <a:ext uri="{FF2B5EF4-FFF2-40B4-BE49-F238E27FC236}">
                <a16:creationId xmlns:a16="http://schemas.microsoft.com/office/drawing/2014/main" id="{F0005730-7170-4BDB-91B4-775B72E1ED82}"/>
              </a:ext>
            </a:extLst>
          </p:cNvPr>
          <p:cNvGraphicFramePr>
            <a:graphicFrameLocks noGrp="1"/>
          </p:cNvGraphicFramePr>
          <p:nvPr>
            <p:extLst>
              <p:ext uri="{D42A27DB-BD31-4B8C-83A1-F6EECF244321}">
                <p14:modId xmlns:p14="http://schemas.microsoft.com/office/powerpoint/2010/main" val="2505674722"/>
              </p:ext>
            </p:extLst>
          </p:nvPr>
        </p:nvGraphicFramePr>
        <p:xfrm>
          <a:off x="4246440" y="6513646"/>
          <a:ext cx="1463451" cy="213360"/>
        </p:xfrm>
        <a:graphic>
          <a:graphicData uri="http://schemas.openxmlformats.org/drawingml/2006/table">
            <a:tbl>
              <a:tblPr firstRow="1" bandRow="1">
                <a:tableStyleId>{5940675A-B579-460E-94D1-54222C63F5DA}</a:tableStyleId>
              </a:tblPr>
              <a:tblGrid>
                <a:gridCol w="1045322">
                  <a:extLst>
                    <a:ext uri="{9D8B030D-6E8A-4147-A177-3AD203B41FA5}">
                      <a16:colId xmlns:a16="http://schemas.microsoft.com/office/drawing/2014/main" val="3225757156"/>
                    </a:ext>
                  </a:extLst>
                </a:gridCol>
                <a:gridCol w="418129">
                  <a:extLst>
                    <a:ext uri="{9D8B030D-6E8A-4147-A177-3AD203B41FA5}">
                      <a16:colId xmlns:a16="http://schemas.microsoft.com/office/drawing/2014/main" val="2800413578"/>
                    </a:ext>
                  </a:extLst>
                </a:gridCol>
              </a:tblGrid>
              <a:tr h="132400">
                <a:tc>
                  <a:txBody>
                    <a:bodyPr/>
                    <a:lstStyle/>
                    <a:p>
                      <a:r>
                        <a:rPr kumimoji="1" lang="ja-JP" altLang="en-US" sz="800">
                          <a:latin typeface="Meiryo UI" panose="020B0604030504040204" pitchFamily="50" charset="-128"/>
                          <a:ea typeface="Meiryo UI" panose="020B0604030504040204" pitchFamily="50" charset="-128"/>
                        </a:rPr>
                        <a:t>総合偏差値 </a:t>
                      </a: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客観</a:t>
                      </a:r>
                      <a:r>
                        <a:rPr kumimoji="1" lang="en-US" altLang="ja-JP" sz="800">
                          <a:latin typeface="Meiryo UI" panose="020B0604030504040204" pitchFamily="50" charset="-128"/>
                          <a:ea typeface="Meiryo UI" panose="020B0604030504040204" pitchFamily="50" charset="-128"/>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58010019"/>
                  </a:ext>
                </a:extLst>
              </a:tr>
            </a:tbl>
          </a:graphicData>
        </a:graphic>
      </p:graphicFrame>
      <p:sp>
        <p:nvSpPr>
          <p:cNvPr id="26" name="テキスト ボックス 25">
            <a:extLst>
              <a:ext uri="{FF2B5EF4-FFF2-40B4-BE49-F238E27FC236}">
                <a16:creationId xmlns:a16="http://schemas.microsoft.com/office/drawing/2014/main" id="{BBC8F475-088B-4AE8-BCA8-5B9B77A36182}"/>
              </a:ext>
            </a:extLst>
          </p:cNvPr>
          <p:cNvSpPr txBox="1"/>
          <p:nvPr/>
        </p:nvSpPr>
        <p:spPr>
          <a:xfrm>
            <a:off x="9805484" y="6466438"/>
            <a:ext cx="474810" cy="307777"/>
          </a:xfrm>
          <a:prstGeom prst="rect">
            <a:avLst/>
          </a:prstGeom>
          <a:solidFill>
            <a:schemeClr val="bg1"/>
          </a:solidFill>
        </p:spPr>
        <p:txBody>
          <a:bodyPr wrap="none" rtlCol="0">
            <a:spAutoFit/>
          </a:bodyPr>
          <a:lstStyle/>
          <a:p>
            <a:pPr algn="l">
              <a:buClr>
                <a:srgbClr val="5A5A5A"/>
              </a:buClr>
              <a:buSzPct val="100000"/>
            </a:pPr>
            <a:r>
              <a:rPr kumimoji="1" lang="en-US" altLang="ja-JP" sz="1400" b="1" dirty="0">
                <a:latin typeface="Meiryo UI" panose="020B0604030504040204" pitchFamily="50" charset="-128"/>
                <a:ea typeface="Meiryo UI" panose="020B0604030504040204" pitchFamily="50" charset="-128"/>
              </a:rPr>
              <a:t>F</a:t>
            </a:r>
            <a:r>
              <a:rPr kumimoji="1" lang="ja-JP" altLang="en-US" sz="1400" b="1" dirty="0">
                <a:latin typeface="Meiryo UI" panose="020B0604030504040204" pitchFamily="50" charset="-128"/>
                <a:ea typeface="Meiryo UI" panose="020B0604030504040204" pitchFamily="50" charset="-128"/>
              </a:rPr>
              <a:t>市</a:t>
            </a:r>
          </a:p>
        </p:txBody>
      </p:sp>
      <p:graphicFrame>
        <p:nvGraphicFramePr>
          <p:cNvPr id="27" name="表 2">
            <a:extLst>
              <a:ext uri="{FF2B5EF4-FFF2-40B4-BE49-F238E27FC236}">
                <a16:creationId xmlns:a16="http://schemas.microsoft.com/office/drawing/2014/main" id="{B3D17480-089D-4625-BF2B-237AB1106EE6}"/>
              </a:ext>
            </a:extLst>
          </p:cNvPr>
          <p:cNvGraphicFramePr>
            <a:graphicFrameLocks noGrp="1"/>
          </p:cNvGraphicFramePr>
          <p:nvPr>
            <p:extLst>
              <p:ext uri="{D42A27DB-BD31-4B8C-83A1-F6EECF244321}">
                <p14:modId xmlns:p14="http://schemas.microsoft.com/office/powerpoint/2010/main" val="1010487043"/>
              </p:ext>
            </p:extLst>
          </p:nvPr>
        </p:nvGraphicFramePr>
        <p:xfrm>
          <a:off x="8230529" y="6513646"/>
          <a:ext cx="1463451" cy="213360"/>
        </p:xfrm>
        <a:graphic>
          <a:graphicData uri="http://schemas.openxmlformats.org/drawingml/2006/table">
            <a:tbl>
              <a:tblPr firstRow="1" bandRow="1">
                <a:tableStyleId>{5940675A-B579-460E-94D1-54222C63F5DA}</a:tableStyleId>
              </a:tblPr>
              <a:tblGrid>
                <a:gridCol w="1045322">
                  <a:extLst>
                    <a:ext uri="{9D8B030D-6E8A-4147-A177-3AD203B41FA5}">
                      <a16:colId xmlns:a16="http://schemas.microsoft.com/office/drawing/2014/main" val="3225757156"/>
                    </a:ext>
                  </a:extLst>
                </a:gridCol>
                <a:gridCol w="418129">
                  <a:extLst>
                    <a:ext uri="{9D8B030D-6E8A-4147-A177-3AD203B41FA5}">
                      <a16:colId xmlns:a16="http://schemas.microsoft.com/office/drawing/2014/main" val="2800413578"/>
                    </a:ext>
                  </a:extLst>
                </a:gridCol>
              </a:tblGrid>
              <a:tr h="0">
                <a:tc>
                  <a:txBody>
                    <a:bodyPr/>
                    <a:lstStyle/>
                    <a:p>
                      <a:r>
                        <a:rPr kumimoji="1" lang="ja-JP" altLang="en-US" sz="800">
                          <a:latin typeface="Meiryo UI" panose="020B0604030504040204" pitchFamily="50" charset="-128"/>
                          <a:ea typeface="Meiryo UI" panose="020B0604030504040204" pitchFamily="50" charset="-128"/>
                        </a:rPr>
                        <a:t>総合偏差値 </a:t>
                      </a: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客観</a:t>
                      </a:r>
                      <a:r>
                        <a:rPr kumimoji="1" lang="en-US" altLang="ja-JP" sz="800">
                          <a:latin typeface="Meiryo UI" panose="020B0604030504040204" pitchFamily="50" charset="-128"/>
                          <a:ea typeface="Meiryo UI" panose="020B0604030504040204" pitchFamily="50" charset="-128"/>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58010019"/>
                  </a:ext>
                </a:extLst>
              </a:tr>
            </a:tbl>
          </a:graphicData>
        </a:graphic>
      </p:graphicFrame>
      <p:graphicFrame>
        <p:nvGraphicFramePr>
          <p:cNvPr id="31" name="表 2">
            <a:extLst>
              <a:ext uri="{FF2B5EF4-FFF2-40B4-BE49-F238E27FC236}">
                <a16:creationId xmlns:a16="http://schemas.microsoft.com/office/drawing/2014/main" id="{85375CC9-3BC1-4E22-8452-D06E56828560}"/>
              </a:ext>
            </a:extLst>
          </p:cNvPr>
          <p:cNvGraphicFramePr>
            <a:graphicFrameLocks noGrp="1"/>
          </p:cNvGraphicFramePr>
          <p:nvPr>
            <p:extLst>
              <p:ext uri="{D42A27DB-BD31-4B8C-83A1-F6EECF244321}">
                <p14:modId xmlns:p14="http://schemas.microsoft.com/office/powerpoint/2010/main" val="542265577"/>
              </p:ext>
            </p:extLst>
          </p:nvPr>
        </p:nvGraphicFramePr>
        <p:xfrm>
          <a:off x="110022" y="3503758"/>
          <a:ext cx="1463451" cy="213360"/>
        </p:xfrm>
        <a:graphic>
          <a:graphicData uri="http://schemas.openxmlformats.org/drawingml/2006/table">
            <a:tbl>
              <a:tblPr firstRow="1" bandRow="1">
                <a:tableStyleId>{5940675A-B579-460E-94D1-54222C63F5DA}</a:tableStyleId>
              </a:tblPr>
              <a:tblGrid>
                <a:gridCol w="1045322">
                  <a:extLst>
                    <a:ext uri="{9D8B030D-6E8A-4147-A177-3AD203B41FA5}">
                      <a16:colId xmlns:a16="http://schemas.microsoft.com/office/drawing/2014/main" val="3225757156"/>
                    </a:ext>
                  </a:extLst>
                </a:gridCol>
                <a:gridCol w="418129">
                  <a:extLst>
                    <a:ext uri="{9D8B030D-6E8A-4147-A177-3AD203B41FA5}">
                      <a16:colId xmlns:a16="http://schemas.microsoft.com/office/drawing/2014/main" val="2800413578"/>
                    </a:ext>
                  </a:extLst>
                </a:gridCol>
              </a:tblGrid>
              <a:tr h="132400">
                <a:tc>
                  <a:txBody>
                    <a:bodyPr/>
                    <a:lstStyle/>
                    <a:p>
                      <a:r>
                        <a:rPr kumimoji="1" lang="ja-JP" altLang="en-US" sz="800">
                          <a:latin typeface="Meiryo UI" panose="020B0604030504040204" pitchFamily="50" charset="-128"/>
                          <a:ea typeface="Meiryo UI" panose="020B0604030504040204" pitchFamily="50" charset="-128"/>
                        </a:rPr>
                        <a:t>総合偏差値 </a:t>
                      </a: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客観</a:t>
                      </a:r>
                      <a:r>
                        <a:rPr kumimoji="1" lang="en-US" altLang="ja-JP" sz="800">
                          <a:latin typeface="Meiryo UI" panose="020B0604030504040204" pitchFamily="50" charset="-128"/>
                          <a:ea typeface="Meiryo UI" panose="020B0604030504040204" pitchFamily="50" charset="-128"/>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58010019"/>
                  </a:ext>
                </a:extLst>
              </a:tr>
            </a:tbl>
          </a:graphicData>
        </a:graphic>
      </p:graphicFrame>
      <p:sp>
        <p:nvSpPr>
          <p:cNvPr id="4" name="正方形/長方形 3">
            <a:extLst>
              <a:ext uri="{FF2B5EF4-FFF2-40B4-BE49-F238E27FC236}">
                <a16:creationId xmlns:a16="http://schemas.microsoft.com/office/drawing/2014/main" id="{27C76C51-02C4-48BE-A626-AE028303A9D2}"/>
              </a:ext>
            </a:extLst>
          </p:cNvPr>
          <p:cNvSpPr/>
          <p:nvPr/>
        </p:nvSpPr>
        <p:spPr>
          <a:xfrm>
            <a:off x="110021" y="912390"/>
            <a:ext cx="3709420" cy="2490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24CB9A82-E070-4686-871E-1394A55F38A2}"/>
              </a:ext>
            </a:extLst>
          </p:cNvPr>
          <p:cNvSpPr/>
          <p:nvPr/>
        </p:nvSpPr>
        <p:spPr>
          <a:xfrm>
            <a:off x="8162952" y="912390"/>
            <a:ext cx="3709420" cy="2490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327EF7C1-45D8-4F9C-A83E-70F436A59452}"/>
              </a:ext>
            </a:extLst>
          </p:cNvPr>
          <p:cNvSpPr/>
          <p:nvPr/>
        </p:nvSpPr>
        <p:spPr>
          <a:xfrm>
            <a:off x="8230529" y="3933488"/>
            <a:ext cx="3709420" cy="2490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C9938F8D-FE64-42C7-874E-904D6358EEF8}"/>
              </a:ext>
            </a:extLst>
          </p:cNvPr>
          <p:cNvSpPr/>
          <p:nvPr/>
        </p:nvSpPr>
        <p:spPr>
          <a:xfrm>
            <a:off x="4101069" y="3933488"/>
            <a:ext cx="3709420" cy="2490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64377B12-FB1E-4785-BE58-DEA03C273398}"/>
              </a:ext>
            </a:extLst>
          </p:cNvPr>
          <p:cNvSpPr/>
          <p:nvPr/>
        </p:nvSpPr>
        <p:spPr>
          <a:xfrm>
            <a:off x="4097023" y="912390"/>
            <a:ext cx="3709420" cy="2490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8915D17-04C8-4932-A8B6-59ACA26B437C}"/>
              </a:ext>
            </a:extLst>
          </p:cNvPr>
          <p:cNvSpPr/>
          <p:nvPr/>
        </p:nvSpPr>
        <p:spPr>
          <a:xfrm>
            <a:off x="110022" y="3933488"/>
            <a:ext cx="3709420" cy="2490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3A78EDEF-47C6-4ABD-AF1F-BB002E1B5030}"/>
              </a:ext>
            </a:extLst>
          </p:cNvPr>
          <p:cNvSpPr/>
          <p:nvPr/>
        </p:nvSpPr>
        <p:spPr>
          <a:xfrm>
            <a:off x="935634" y="1701207"/>
            <a:ext cx="2058194" cy="8821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レーダーチャートを貼り付け</a:t>
            </a:r>
          </a:p>
        </p:txBody>
      </p:sp>
      <p:sp>
        <p:nvSpPr>
          <p:cNvPr id="40" name="四角形: 角を丸くする 39">
            <a:extLst>
              <a:ext uri="{FF2B5EF4-FFF2-40B4-BE49-F238E27FC236}">
                <a16:creationId xmlns:a16="http://schemas.microsoft.com/office/drawing/2014/main" id="{CA35CC6B-2102-43A6-B8D8-78853CAEE3AB}"/>
              </a:ext>
            </a:extLst>
          </p:cNvPr>
          <p:cNvSpPr/>
          <p:nvPr/>
        </p:nvSpPr>
        <p:spPr>
          <a:xfrm>
            <a:off x="9264021" y="4737597"/>
            <a:ext cx="2058194" cy="8821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レーダーチャートを貼り付け</a:t>
            </a:r>
          </a:p>
        </p:txBody>
      </p:sp>
      <p:sp>
        <p:nvSpPr>
          <p:cNvPr id="41" name="四角形: 角を丸くする 40">
            <a:extLst>
              <a:ext uri="{FF2B5EF4-FFF2-40B4-BE49-F238E27FC236}">
                <a16:creationId xmlns:a16="http://schemas.microsoft.com/office/drawing/2014/main" id="{880EDF34-5D53-49AB-8AD4-BF391792EC3C}"/>
              </a:ext>
            </a:extLst>
          </p:cNvPr>
          <p:cNvSpPr/>
          <p:nvPr/>
        </p:nvSpPr>
        <p:spPr>
          <a:xfrm>
            <a:off x="4933218" y="4715739"/>
            <a:ext cx="2058194" cy="8821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レーダーチャートを貼り付け</a:t>
            </a:r>
          </a:p>
        </p:txBody>
      </p:sp>
      <p:sp>
        <p:nvSpPr>
          <p:cNvPr id="42" name="四角形: 角を丸くする 41">
            <a:extLst>
              <a:ext uri="{FF2B5EF4-FFF2-40B4-BE49-F238E27FC236}">
                <a16:creationId xmlns:a16="http://schemas.microsoft.com/office/drawing/2014/main" id="{00936A52-DC58-497A-A461-B2840DD73B98}"/>
              </a:ext>
            </a:extLst>
          </p:cNvPr>
          <p:cNvSpPr/>
          <p:nvPr/>
        </p:nvSpPr>
        <p:spPr>
          <a:xfrm>
            <a:off x="935634" y="4715740"/>
            <a:ext cx="2058194" cy="8821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レーダーチャートを貼り付け</a:t>
            </a:r>
          </a:p>
        </p:txBody>
      </p:sp>
      <p:sp>
        <p:nvSpPr>
          <p:cNvPr id="43" name="四角形: 角を丸くする 42">
            <a:extLst>
              <a:ext uri="{FF2B5EF4-FFF2-40B4-BE49-F238E27FC236}">
                <a16:creationId xmlns:a16="http://schemas.microsoft.com/office/drawing/2014/main" id="{40A261F5-DFA7-42FF-A617-94BF08C3BF62}"/>
              </a:ext>
            </a:extLst>
          </p:cNvPr>
          <p:cNvSpPr/>
          <p:nvPr/>
        </p:nvSpPr>
        <p:spPr>
          <a:xfrm>
            <a:off x="9251197" y="1715828"/>
            <a:ext cx="2058194" cy="8821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レーダーチャートを貼り付け</a:t>
            </a:r>
          </a:p>
        </p:txBody>
      </p:sp>
      <p:sp>
        <p:nvSpPr>
          <p:cNvPr id="44" name="四角形: 角を丸くする 43">
            <a:extLst>
              <a:ext uri="{FF2B5EF4-FFF2-40B4-BE49-F238E27FC236}">
                <a16:creationId xmlns:a16="http://schemas.microsoft.com/office/drawing/2014/main" id="{9277D407-A7ED-407A-B659-CF3E0BED9C1E}"/>
              </a:ext>
            </a:extLst>
          </p:cNvPr>
          <p:cNvSpPr/>
          <p:nvPr/>
        </p:nvSpPr>
        <p:spPr>
          <a:xfrm>
            <a:off x="5038641" y="1717354"/>
            <a:ext cx="2058194" cy="8821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レーダーチャートを貼り付け</a:t>
            </a:r>
          </a:p>
        </p:txBody>
      </p:sp>
    </p:spTree>
    <p:extLst>
      <p:ext uri="{BB962C8B-B14F-4D97-AF65-F5344CB8AC3E}">
        <p14:creationId xmlns:p14="http://schemas.microsoft.com/office/powerpoint/2010/main" val="216637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65B46D-7444-4553-8201-D32AEF6CADA5}"/>
              </a:ext>
            </a:extLst>
          </p:cNvPr>
          <p:cNvSpPr>
            <a:spLocks noGrp="1"/>
          </p:cNvSpPr>
          <p:nvPr>
            <p:ph type="title"/>
          </p:nvPr>
        </p:nvSpPr>
        <p:spPr>
          <a:xfrm>
            <a:off x="385614" y="68580"/>
            <a:ext cx="2059200" cy="741423"/>
          </a:xfrm>
        </p:spPr>
        <p:txBody>
          <a:bodyPr/>
          <a:lstStyle/>
          <a:p>
            <a:r>
              <a:rPr lang="en-US" altLang="ja-JP" dirty="0">
                <a:solidFill>
                  <a:srgbClr val="FF0000"/>
                </a:solidFill>
                <a:effectLst>
                  <a:outerShdw blurRad="38100" dist="38100" dir="2700000" algn="tl">
                    <a:srgbClr val="000000">
                      <a:alpha val="43137"/>
                    </a:srgbClr>
                  </a:outerShdw>
                </a:effectLst>
              </a:rPr>
              <a:t>【</a:t>
            </a:r>
            <a:r>
              <a:rPr lang="ja-JP" altLang="en-US" dirty="0">
                <a:solidFill>
                  <a:srgbClr val="FF0000"/>
                </a:solidFill>
                <a:effectLst>
                  <a:outerShdw blurRad="38100" dist="38100" dir="2700000" algn="tl">
                    <a:srgbClr val="000000">
                      <a:alpha val="43137"/>
                    </a:srgbClr>
                  </a:outerShdw>
                </a:effectLst>
              </a:rPr>
              <a:t>総合</a:t>
            </a:r>
            <a:r>
              <a:rPr lang="en-US" altLang="ja-JP" dirty="0">
                <a:solidFill>
                  <a:srgbClr val="FF0000"/>
                </a:solidFill>
                <a:effectLst>
                  <a:outerShdw blurRad="38100" dist="38100" dir="2700000" algn="tl">
                    <a:srgbClr val="000000">
                      <a:alpha val="43137"/>
                    </a:srgbClr>
                  </a:outerShdw>
                </a:effectLst>
              </a:rPr>
              <a:t>(</a:t>
            </a:r>
            <a:r>
              <a:rPr lang="ja-JP" altLang="en-US" dirty="0">
                <a:solidFill>
                  <a:srgbClr val="FF0000"/>
                </a:solidFill>
                <a:effectLst>
                  <a:outerShdw blurRad="38100" dist="38100" dir="2700000" algn="tl">
                    <a:srgbClr val="000000">
                      <a:alpha val="43137"/>
                    </a:srgbClr>
                  </a:outerShdw>
                </a:effectLst>
              </a:rPr>
              <a:t>主観</a:t>
            </a:r>
            <a:r>
              <a:rPr lang="en-US" altLang="ja-JP" dirty="0">
                <a:solidFill>
                  <a:srgbClr val="FF0000"/>
                </a:solidFill>
                <a:effectLst>
                  <a:outerShdw blurRad="38100" dist="38100" dir="2700000" algn="tl">
                    <a:srgbClr val="000000">
                      <a:alpha val="43137"/>
                    </a:srgbClr>
                  </a:outerShdw>
                </a:effectLst>
              </a:rPr>
              <a:t>)】</a:t>
            </a:r>
            <a:br>
              <a:rPr lang="en-US" altLang="ja-JP" dirty="0">
                <a:solidFill>
                  <a:srgbClr val="FF0000"/>
                </a:solidFill>
                <a:effectLst>
                  <a:outerShdw blurRad="38100" dist="38100" dir="2700000" algn="tl">
                    <a:srgbClr val="000000">
                      <a:alpha val="43137"/>
                    </a:srgbClr>
                  </a:outerShdw>
                </a:effectLst>
              </a:rPr>
            </a:br>
            <a:r>
              <a:rPr lang="en-US" altLang="ja-JP" dirty="0">
                <a:solidFill>
                  <a:srgbClr val="FF0000"/>
                </a:solidFill>
                <a:effectLst>
                  <a:outerShdw blurRad="38100" dist="38100" dir="2700000" algn="tl">
                    <a:srgbClr val="000000">
                      <a:alpha val="43137"/>
                    </a:srgbClr>
                  </a:outerShdw>
                </a:effectLst>
              </a:rPr>
              <a:t>(</a:t>
            </a:r>
            <a:r>
              <a:rPr lang="ja-JP" altLang="en-US" dirty="0">
                <a:solidFill>
                  <a:srgbClr val="FF0000"/>
                </a:solidFill>
                <a:effectLst>
                  <a:outerShdw blurRad="38100" dist="38100" dir="2700000" algn="tl">
                    <a:srgbClr val="000000">
                      <a:alpha val="43137"/>
                    </a:srgbClr>
                  </a:outerShdw>
                </a:effectLst>
              </a:rPr>
              <a:t>幸福度等分布</a:t>
            </a:r>
            <a:r>
              <a:rPr lang="en-US" altLang="ja-JP" dirty="0">
                <a:solidFill>
                  <a:srgbClr val="FF0000"/>
                </a:solidFill>
                <a:effectLst>
                  <a:outerShdw blurRad="38100" dist="38100" dir="2700000" algn="tl">
                    <a:srgbClr val="000000">
                      <a:alpha val="43137"/>
                    </a:srgbClr>
                  </a:outerShdw>
                </a:effectLst>
              </a:rPr>
              <a:t>)</a:t>
            </a:r>
            <a:endParaRPr kumimoji="1" lang="ja-JP" altLang="en-US" dirty="0">
              <a:solidFill>
                <a:srgbClr val="FF0000"/>
              </a:solidFill>
              <a:effectLst>
                <a:outerShdw blurRad="38100" dist="38100" dir="2700000" algn="tl">
                  <a:srgbClr val="000000">
                    <a:alpha val="43137"/>
                  </a:srgbClr>
                </a:outerShdw>
              </a:effectLst>
            </a:endParaRPr>
          </a:p>
        </p:txBody>
      </p:sp>
      <p:sp>
        <p:nvSpPr>
          <p:cNvPr id="3" name="テキスト プレースホルダー 2">
            <a:extLst>
              <a:ext uri="{FF2B5EF4-FFF2-40B4-BE49-F238E27FC236}">
                <a16:creationId xmlns:a16="http://schemas.microsoft.com/office/drawing/2014/main" id="{99AA4649-5784-4E01-BD72-C7C42216C39F}"/>
              </a:ext>
            </a:extLst>
          </p:cNvPr>
          <p:cNvSpPr>
            <a:spLocks noGrp="1"/>
          </p:cNvSpPr>
          <p:nvPr>
            <p:ph type="body" sz="quarter" idx="16"/>
          </p:nvPr>
        </p:nvSpPr>
        <p:spPr>
          <a:xfrm>
            <a:off x="2444813" y="68580"/>
            <a:ext cx="9333369" cy="741423"/>
          </a:xfrm>
        </p:spPr>
        <p:txBody>
          <a:bodyPr>
            <a:normAutofit/>
          </a:bodyPr>
          <a:lstStyle/>
          <a:p>
            <a:endParaRPr kumimoji="1" lang="ja-JP" altLang="en-US" sz="1850" b="1" dirty="0">
              <a:effectLst>
                <a:outerShdw blurRad="38100" dist="38100" dir="2700000" algn="tl">
                  <a:srgbClr val="000000">
                    <a:alpha val="43137"/>
                  </a:srgbClr>
                </a:outerShdw>
              </a:effectLst>
            </a:endParaRPr>
          </a:p>
        </p:txBody>
      </p:sp>
      <p:pic>
        <p:nvPicPr>
          <p:cNvPr id="17" name="図 16">
            <a:extLst>
              <a:ext uri="{FF2B5EF4-FFF2-40B4-BE49-F238E27FC236}">
                <a16:creationId xmlns:a16="http://schemas.microsoft.com/office/drawing/2014/main" id="{248AA824-44E4-43DD-B8EA-717093F1FF38}"/>
              </a:ext>
            </a:extLst>
          </p:cNvPr>
          <p:cNvPicPr>
            <a:picLocks noChangeAspect="1"/>
          </p:cNvPicPr>
          <p:nvPr/>
        </p:nvPicPr>
        <p:blipFill>
          <a:blip r:embed="rId3"/>
          <a:stretch>
            <a:fillRect/>
          </a:stretch>
        </p:blipFill>
        <p:spPr>
          <a:xfrm>
            <a:off x="385615" y="1023211"/>
            <a:ext cx="11420771" cy="5650336"/>
          </a:xfrm>
          <a:prstGeom prst="rect">
            <a:avLst/>
          </a:prstGeom>
        </p:spPr>
      </p:pic>
      <p:sp>
        <p:nvSpPr>
          <p:cNvPr id="18" name="四角形: 角を丸くする 17">
            <a:extLst>
              <a:ext uri="{FF2B5EF4-FFF2-40B4-BE49-F238E27FC236}">
                <a16:creationId xmlns:a16="http://schemas.microsoft.com/office/drawing/2014/main" id="{02E1796F-3766-47A5-8C93-8ABF2671095E}"/>
              </a:ext>
            </a:extLst>
          </p:cNvPr>
          <p:cNvSpPr/>
          <p:nvPr/>
        </p:nvSpPr>
        <p:spPr>
          <a:xfrm>
            <a:off x="5269087" y="3486282"/>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スクショ貼り付け</a:t>
            </a:r>
          </a:p>
        </p:txBody>
      </p:sp>
    </p:spTree>
    <p:extLst>
      <p:ext uri="{BB962C8B-B14F-4D97-AF65-F5344CB8AC3E}">
        <p14:creationId xmlns:p14="http://schemas.microsoft.com/office/powerpoint/2010/main" val="293573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6E8AB-7B74-4D98-9B51-4F83DD49CA51}"/>
              </a:ext>
            </a:extLst>
          </p:cNvPr>
          <p:cNvSpPr>
            <a:spLocks noGrp="1"/>
          </p:cNvSpPr>
          <p:nvPr>
            <p:ph type="title"/>
          </p:nvPr>
        </p:nvSpPr>
        <p:spPr>
          <a:xfrm>
            <a:off x="385615" y="68400"/>
            <a:ext cx="2059200" cy="741603"/>
          </a:xfrm>
        </p:spPr>
        <p:txBody>
          <a:bodyPr/>
          <a:lstStyle/>
          <a:p>
            <a:r>
              <a:rPr kumimoji="1" lang="en-US" altLang="ja-JP" dirty="0">
                <a:solidFill>
                  <a:srgbClr val="FF0000"/>
                </a:solidFill>
                <a:effectLst>
                  <a:outerShdw blurRad="38100" dist="38100" dir="2700000" algn="tl">
                    <a:srgbClr val="000000">
                      <a:alpha val="43137"/>
                    </a:srgbClr>
                  </a:outerShdw>
                </a:effectLst>
              </a:rPr>
              <a:t>【</a:t>
            </a:r>
            <a:r>
              <a:rPr kumimoji="1" lang="ja-JP" altLang="en-US" dirty="0">
                <a:solidFill>
                  <a:srgbClr val="FF0000"/>
                </a:solidFill>
                <a:effectLst>
                  <a:outerShdw blurRad="38100" dist="38100" dir="2700000" algn="tl">
                    <a:srgbClr val="000000">
                      <a:alpha val="43137"/>
                    </a:srgbClr>
                  </a:outerShdw>
                </a:effectLst>
              </a:rPr>
              <a:t>主観</a:t>
            </a:r>
            <a:r>
              <a:rPr kumimoji="1" lang="en-US" altLang="ja-JP" dirty="0">
                <a:solidFill>
                  <a:srgbClr val="FF0000"/>
                </a:solidFill>
                <a:effectLst>
                  <a:outerShdw blurRad="38100" dist="38100" dir="2700000" algn="tl">
                    <a:srgbClr val="000000">
                      <a:alpha val="43137"/>
                    </a:srgbClr>
                  </a:outerShdw>
                </a:effectLst>
              </a:rPr>
              <a:t>】</a:t>
            </a:r>
            <a:br>
              <a:rPr kumimoji="1" lang="en-US" altLang="ja-JP" dirty="0">
                <a:solidFill>
                  <a:srgbClr val="FF0000"/>
                </a:solidFill>
                <a:effectLst>
                  <a:outerShdw blurRad="38100" dist="38100" dir="2700000" algn="tl">
                    <a:srgbClr val="000000">
                      <a:alpha val="43137"/>
                    </a:srgbClr>
                  </a:outerShdw>
                </a:effectLst>
              </a:rPr>
            </a:br>
            <a:r>
              <a:rPr lang="en-US" altLang="ja-JP" dirty="0">
                <a:solidFill>
                  <a:srgbClr val="FF0000"/>
                </a:solidFill>
                <a:effectLst>
                  <a:outerShdw blurRad="38100" dist="38100" dir="2700000" algn="tl">
                    <a:srgbClr val="000000">
                      <a:alpha val="43137"/>
                    </a:srgbClr>
                  </a:outerShdw>
                </a:effectLst>
              </a:rPr>
              <a:t>(</a:t>
            </a:r>
            <a:r>
              <a:rPr lang="ja-JP" altLang="en-US" dirty="0">
                <a:solidFill>
                  <a:srgbClr val="FF0000"/>
                </a:solidFill>
                <a:effectLst>
                  <a:outerShdw blurRad="38100" dist="38100" dir="2700000" algn="tl">
                    <a:srgbClr val="000000">
                      <a:alpha val="43137"/>
                    </a:srgbClr>
                  </a:outerShdw>
                </a:effectLst>
              </a:rPr>
              <a:t>生活環境</a:t>
            </a:r>
            <a:r>
              <a:rPr lang="en-US" altLang="ja-JP" dirty="0">
                <a:solidFill>
                  <a:srgbClr val="FF0000"/>
                </a:solidFill>
                <a:effectLst>
                  <a:outerShdw blurRad="38100" dist="38100" dir="2700000" algn="tl">
                    <a:srgbClr val="000000">
                      <a:alpha val="43137"/>
                    </a:srgbClr>
                  </a:outerShdw>
                </a:effectLst>
              </a:rPr>
              <a:t>)</a:t>
            </a:r>
            <a:endParaRPr kumimoji="1" lang="ja-JP" altLang="en-US" dirty="0">
              <a:solidFill>
                <a:srgbClr val="FF0000"/>
              </a:solidFill>
              <a:effectLst>
                <a:outerShdw blurRad="38100" dist="38100" dir="2700000" algn="tl">
                  <a:srgbClr val="000000">
                    <a:alpha val="43137"/>
                  </a:srgbClr>
                </a:outerShdw>
              </a:effectLst>
            </a:endParaRPr>
          </a:p>
        </p:txBody>
      </p:sp>
      <p:sp>
        <p:nvSpPr>
          <p:cNvPr id="3" name="テキスト プレースホルダー 2">
            <a:extLst>
              <a:ext uri="{FF2B5EF4-FFF2-40B4-BE49-F238E27FC236}">
                <a16:creationId xmlns:a16="http://schemas.microsoft.com/office/drawing/2014/main" id="{D2D0DA66-A48E-4EBE-9694-6A6DB842CD2B}"/>
              </a:ext>
            </a:extLst>
          </p:cNvPr>
          <p:cNvSpPr>
            <a:spLocks noGrp="1"/>
          </p:cNvSpPr>
          <p:nvPr>
            <p:ph type="body" sz="quarter" idx="16"/>
          </p:nvPr>
        </p:nvSpPr>
        <p:spPr>
          <a:xfrm>
            <a:off x="2444815" y="68400"/>
            <a:ext cx="9333367" cy="741603"/>
          </a:xfrm>
        </p:spPr>
        <p:txBody>
          <a:bodyPr>
            <a:normAutofit/>
          </a:bodyPr>
          <a:lstStyle/>
          <a:p>
            <a:endParaRPr kumimoji="1" lang="ja-JP" altLang="en-US" sz="1850" b="1" dirty="0">
              <a:effectLst>
                <a:outerShdw blurRad="38100" dist="38100" dir="2700000" algn="tl">
                  <a:srgbClr val="000000">
                    <a:alpha val="43137"/>
                  </a:srgbClr>
                </a:outerShdw>
              </a:effectLst>
            </a:endParaRPr>
          </a:p>
        </p:txBody>
      </p:sp>
      <p:pic>
        <p:nvPicPr>
          <p:cNvPr id="13" name="図 12">
            <a:extLst>
              <a:ext uri="{FF2B5EF4-FFF2-40B4-BE49-F238E27FC236}">
                <a16:creationId xmlns:a16="http://schemas.microsoft.com/office/drawing/2014/main" id="{384A2F1F-D73E-406B-BB5C-72DF6CDB2163}"/>
              </a:ext>
            </a:extLst>
          </p:cNvPr>
          <p:cNvPicPr>
            <a:picLocks noChangeAspect="1"/>
          </p:cNvPicPr>
          <p:nvPr/>
        </p:nvPicPr>
        <p:blipFill>
          <a:blip r:embed="rId2"/>
          <a:stretch>
            <a:fillRect/>
          </a:stretch>
        </p:blipFill>
        <p:spPr>
          <a:xfrm>
            <a:off x="385615" y="1026576"/>
            <a:ext cx="11392568" cy="5554855"/>
          </a:xfrm>
          <a:prstGeom prst="rect">
            <a:avLst/>
          </a:prstGeom>
        </p:spPr>
      </p:pic>
      <p:sp>
        <p:nvSpPr>
          <p:cNvPr id="14" name="四角形: 角を丸くする 13">
            <a:extLst>
              <a:ext uri="{FF2B5EF4-FFF2-40B4-BE49-F238E27FC236}">
                <a16:creationId xmlns:a16="http://schemas.microsoft.com/office/drawing/2014/main" id="{29C09C40-0275-419C-ACAF-9CE80E876B2A}"/>
              </a:ext>
            </a:extLst>
          </p:cNvPr>
          <p:cNvSpPr/>
          <p:nvPr/>
        </p:nvSpPr>
        <p:spPr>
          <a:xfrm>
            <a:off x="5052802" y="3362950"/>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スクショ貼り付け</a:t>
            </a:r>
          </a:p>
        </p:txBody>
      </p:sp>
    </p:spTree>
    <p:extLst>
      <p:ext uri="{BB962C8B-B14F-4D97-AF65-F5344CB8AC3E}">
        <p14:creationId xmlns:p14="http://schemas.microsoft.com/office/powerpoint/2010/main" val="140215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6E8AB-7B74-4D98-9B51-4F83DD49CA51}"/>
              </a:ext>
            </a:extLst>
          </p:cNvPr>
          <p:cNvSpPr>
            <a:spLocks noGrp="1"/>
          </p:cNvSpPr>
          <p:nvPr>
            <p:ph type="title"/>
          </p:nvPr>
        </p:nvSpPr>
        <p:spPr>
          <a:xfrm>
            <a:off x="385615" y="68400"/>
            <a:ext cx="2060406" cy="741603"/>
          </a:xfrm>
        </p:spPr>
        <p:txBody>
          <a:bodyPr/>
          <a:lstStyle/>
          <a:p>
            <a:r>
              <a:rPr kumimoji="1" lang="en-US" altLang="ja-JP" sz="1850" dirty="0">
                <a:solidFill>
                  <a:srgbClr val="FF0000"/>
                </a:solidFill>
                <a:effectLst>
                  <a:outerShdw blurRad="38100" dist="38100" dir="2700000" algn="tl">
                    <a:srgbClr val="000000">
                      <a:alpha val="43137"/>
                    </a:srgbClr>
                  </a:outerShdw>
                </a:effectLst>
              </a:rPr>
              <a:t>【</a:t>
            </a:r>
            <a:r>
              <a:rPr kumimoji="1" lang="ja-JP" altLang="en-US" sz="1850" dirty="0">
                <a:solidFill>
                  <a:srgbClr val="FF0000"/>
                </a:solidFill>
                <a:effectLst>
                  <a:outerShdw blurRad="38100" dist="38100" dir="2700000" algn="tl">
                    <a:srgbClr val="000000">
                      <a:alpha val="43137"/>
                    </a:srgbClr>
                  </a:outerShdw>
                </a:effectLst>
              </a:rPr>
              <a:t>主観</a:t>
            </a:r>
            <a:r>
              <a:rPr kumimoji="1" lang="en-US" altLang="ja-JP" sz="1850" dirty="0">
                <a:solidFill>
                  <a:srgbClr val="FF0000"/>
                </a:solidFill>
                <a:effectLst>
                  <a:outerShdw blurRad="38100" dist="38100" dir="2700000" algn="tl">
                    <a:srgbClr val="000000">
                      <a:alpha val="43137"/>
                    </a:srgbClr>
                  </a:outerShdw>
                </a:effectLst>
              </a:rPr>
              <a:t>】</a:t>
            </a:r>
            <a:br>
              <a:rPr kumimoji="1" lang="en-US" altLang="ja-JP" sz="1850" dirty="0">
                <a:solidFill>
                  <a:srgbClr val="FF0000"/>
                </a:solidFill>
                <a:effectLst>
                  <a:outerShdw blurRad="38100" dist="38100" dir="2700000" algn="tl">
                    <a:srgbClr val="000000">
                      <a:alpha val="43137"/>
                    </a:srgbClr>
                  </a:outerShdw>
                </a:effectLst>
              </a:rPr>
            </a:br>
            <a:r>
              <a:rPr lang="en-US" altLang="ja-JP" sz="1850" dirty="0">
                <a:solidFill>
                  <a:srgbClr val="FF0000"/>
                </a:solidFill>
                <a:effectLst>
                  <a:outerShdw blurRad="38100" dist="38100" dir="2700000" algn="tl">
                    <a:srgbClr val="000000">
                      <a:alpha val="43137"/>
                    </a:srgbClr>
                  </a:outerShdw>
                </a:effectLst>
              </a:rPr>
              <a:t>(</a:t>
            </a:r>
            <a:r>
              <a:rPr lang="ja-JP" altLang="en-US" sz="1850" dirty="0">
                <a:solidFill>
                  <a:srgbClr val="FF0000"/>
                </a:solidFill>
                <a:effectLst>
                  <a:outerShdw blurRad="38100" dist="38100" dir="2700000" algn="tl">
                    <a:srgbClr val="000000">
                      <a:alpha val="43137"/>
                    </a:srgbClr>
                  </a:outerShdw>
                </a:effectLst>
              </a:rPr>
              <a:t>地域の人間関係</a:t>
            </a:r>
            <a:br>
              <a:rPr lang="en-US" altLang="ja-JP" sz="1850" dirty="0">
                <a:solidFill>
                  <a:srgbClr val="FF0000"/>
                </a:solidFill>
                <a:effectLst>
                  <a:outerShdw blurRad="38100" dist="38100" dir="2700000" algn="tl">
                    <a:srgbClr val="000000">
                      <a:alpha val="43137"/>
                    </a:srgbClr>
                  </a:outerShdw>
                </a:effectLst>
              </a:rPr>
            </a:br>
            <a:r>
              <a:rPr lang="ja-JP" altLang="en-US" sz="1850" dirty="0">
                <a:solidFill>
                  <a:srgbClr val="FF0000"/>
                </a:solidFill>
                <a:effectLst>
                  <a:outerShdw blurRad="38100" dist="38100" dir="2700000" algn="tl">
                    <a:srgbClr val="000000">
                      <a:alpha val="43137"/>
                    </a:srgbClr>
                  </a:outerShdw>
                </a:effectLst>
              </a:rPr>
              <a:t>自分らしい生き方</a:t>
            </a:r>
            <a:r>
              <a:rPr lang="en-US" altLang="ja-JP" sz="1850" dirty="0">
                <a:solidFill>
                  <a:srgbClr val="FF0000"/>
                </a:solidFill>
                <a:effectLst>
                  <a:outerShdw blurRad="38100" dist="38100" dir="2700000" algn="tl">
                    <a:srgbClr val="000000">
                      <a:alpha val="43137"/>
                    </a:srgbClr>
                  </a:outerShdw>
                </a:effectLst>
              </a:rPr>
              <a:t>)</a:t>
            </a:r>
            <a:endParaRPr kumimoji="1" lang="ja-JP" altLang="en-US" sz="1850" dirty="0">
              <a:solidFill>
                <a:srgbClr val="FF0000"/>
              </a:solidFill>
              <a:effectLst>
                <a:outerShdw blurRad="38100" dist="38100" dir="2700000" algn="tl">
                  <a:srgbClr val="000000">
                    <a:alpha val="43137"/>
                  </a:srgbClr>
                </a:outerShdw>
              </a:effectLst>
            </a:endParaRPr>
          </a:p>
        </p:txBody>
      </p:sp>
      <p:sp>
        <p:nvSpPr>
          <p:cNvPr id="3" name="テキスト プレースホルダー 2">
            <a:extLst>
              <a:ext uri="{FF2B5EF4-FFF2-40B4-BE49-F238E27FC236}">
                <a16:creationId xmlns:a16="http://schemas.microsoft.com/office/drawing/2014/main" id="{D2D0DA66-A48E-4EBE-9694-6A6DB842CD2B}"/>
              </a:ext>
            </a:extLst>
          </p:cNvPr>
          <p:cNvSpPr>
            <a:spLocks noGrp="1"/>
          </p:cNvSpPr>
          <p:nvPr>
            <p:ph type="body" sz="quarter" idx="16"/>
          </p:nvPr>
        </p:nvSpPr>
        <p:spPr>
          <a:xfrm>
            <a:off x="2446021" y="68400"/>
            <a:ext cx="9332161" cy="741603"/>
          </a:xfrm>
        </p:spPr>
        <p:txBody>
          <a:bodyPr>
            <a:normAutofit/>
          </a:bodyPr>
          <a:lstStyle/>
          <a:p>
            <a:endParaRPr kumimoji="1" lang="ja-JP" altLang="en-US" sz="1850" b="1" dirty="0">
              <a:effectLst>
                <a:outerShdw blurRad="38100" dist="38100" dir="2700000" algn="tl">
                  <a:srgbClr val="000000">
                    <a:alpha val="43137"/>
                  </a:srgbClr>
                </a:outerShdw>
              </a:effectLst>
            </a:endParaRPr>
          </a:p>
        </p:txBody>
      </p:sp>
      <p:pic>
        <p:nvPicPr>
          <p:cNvPr id="6" name="図 5">
            <a:extLst>
              <a:ext uri="{FF2B5EF4-FFF2-40B4-BE49-F238E27FC236}">
                <a16:creationId xmlns:a16="http://schemas.microsoft.com/office/drawing/2014/main" id="{211206C2-41A7-4F1C-ABB2-23423114CAAD}"/>
              </a:ext>
            </a:extLst>
          </p:cNvPr>
          <p:cNvPicPr>
            <a:picLocks noChangeAspect="1"/>
          </p:cNvPicPr>
          <p:nvPr/>
        </p:nvPicPr>
        <p:blipFill>
          <a:blip r:embed="rId2"/>
          <a:stretch>
            <a:fillRect/>
          </a:stretch>
        </p:blipFill>
        <p:spPr>
          <a:xfrm>
            <a:off x="364090" y="949224"/>
            <a:ext cx="5532776" cy="5700435"/>
          </a:xfrm>
          <a:prstGeom prst="rect">
            <a:avLst/>
          </a:prstGeom>
        </p:spPr>
      </p:pic>
      <p:pic>
        <p:nvPicPr>
          <p:cNvPr id="9" name="図 8">
            <a:extLst>
              <a:ext uri="{FF2B5EF4-FFF2-40B4-BE49-F238E27FC236}">
                <a16:creationId xmlns:a16="http://schemas.microsoft.com/office/drawing/2014/main" id="{D19146F3-7209-4E3A-8B1B-ED3291F15BA6}"/>
              </a:ext>
            </a:extLst>
          </p:cNvPr>
          <p:cNvPicPr>
            <a:picLocks noChangeAspect="1"/>
          </p:cNvPicPr>
          <p:nvPr/>
        </p:nvPicPr>
        <p:blipFill>
          <a:blip r:embed="rId3"/>
          <a:stretch>
            <a:fillRect/>
          </a:stretch>
        </p:blipFill>
        <p:spPr>
          <a:xfrm>
            <a:off x="6220569" y="949224"/>
            <a:ext cx="5557614" cy="5700435"/>
          </a:xfrm>
          <a:prstGeom prst="rect">
            <a:avLst/>
          </a:prstGeom>
        </p:spPr>
      </p:pic>
      <p:sp>
        <p:nvSpPr>
          <p:cNvPr id="10" name="四角形: 角を丸くする 9">
            <a:extLst>
              <a:ext uri="{FF2B5EF4-FFF2-40B4-BE49-F238E27FC236}">
                <a16:creationId xmlns:a16="http://schemas.microsoft.com/office/drawing/2014/main" id="{67DE0A8F-8B2E-4733-AF26-CC10D7348DD9}"/>
              </a:ext>
            </a:extLst>
          </p:cNvPr>
          <p:cNvSpPr/>
          <p:nvPr/>
        </p:nvSpPr>
        <p:spPr>
          <a:xfrm>
            <a:off x="7970279" y="3216118"/>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スクショ貼り付け</a:t>
            </a:r>
          </a:p>
        </p:txBody>
      </p:sp>
      <p:sp>
        <p:nvSpPr>
          <p:cNvPr id="11" name="四角形: 角を丸くする 10">
            <a:extLst>
              <a:ext uri="{FF2B5EF4-FFF2-40B4-BE49-F238E27FC236}">
                <a16:creationId xmlns:a16="http://schemas.microsoft.com/office/drawing/2014/main" id="{29CC06BB-8DE0-403E-9485-D5C4E0023D06}"/>
              </a:ext>
            </a:extLst>
          </p:cNvPr>
          <p:cNvSpPr/>
          <p:nvPr/>
        </p:nvSpPr>
        <p:spPr>
          <a:xfrm>
            <a:off x="2266992" y="3216118"/>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スクショ貼り付け</a:t>
            </a:r>
          </a:p>
        </p:txBody>
      </p:sp>
    </p:spTree>
    <p:extLst>
      <p:ext uri="{BB962C8B-B14F-4D97-AF65-F5344CB8AC3E}">
        <p14:creationId xmlns:p14="http://schemas.microsoft.com/office/powerpoint/2010/main" val="52944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AF21C25-6C06-466B-BE5B-23B0963B2B07}"/>
              </a:ext>
            </a:extLst>
          </p:cNvPr>
          <p:cNvPicPr>
            <a:picLocks noChangeAspect="1"/>
          </p:cNvPicPr>
          <p:nvPr/>
        </p:nvPicPr>
        <p:blipFill>
          <a:blip r:embed="rId2"/>
          <a:stretch>
            <a:fillRect/>
          </a:stretch>
        </p:blipFill>
        <p:spPr>
          <a:xfrm>
            <a:off x="873635" y="863266"/>
            <a:ext cx="10444730" cy="4749031"/>
          </a:xfrm>
          <a:prstGeom prst="rect">
            <a:avLst/>
          </a:prstGeom>
        </p:spPr>
      </p:pic>
      <p:sp>
        <p:nvSpPr>
          <p:cNvPr id="2" name="タイトル 1">
            <a:extLst>
              <a:ext uri="{FF2B5EF4-FFF2-40B4-BE49-F238E27FC236}">
                <a16:creationId xmlns:a16="http://schemas.microsoft.com/office/drawing/2014/main" id="{ED98DC72-B517-4723-8C79-A43DC2B2AF47}"/>
              </a:ext>
            </a:extLst>
          </p:cNvPr>
          <p:cNvSpPr>
            <a:spLocks noGrp="1"/>
          </p:cNvSpPr>
          <p:nvPr>
            <p:ph type="title"/>
          </p:nvPr>
        </p:nvSpPr>
        <p:spPr>
          <a:xfrm>
            <a:off x="385615" y="68400"/>
            <a:ext cx="2059200" cy="736742"/>
          </a:xfrm>
        </p:spPr>
        <p:txBody>
          <a:bodyPr/>
          <a:lstStyle/>
          <a:p>
            <a:r>
              <a:rPr kumimoji="1" lang="en-US" altLang="ja-JP" sz="1850" dirty="0">
                <a:solidFill>
                  <a:srgbClr val="FF0000"/>
                </a:solidFill>
                <a:effectLst>
                  <a:outerShdw blurRad="38100" dist="38100" dir="2700000" algn="tl">
                    <a:srgbClr val="000000">
                      <a:alpha val="43137"/>
                    </a:srgbClr>
                  </a:outerShdw>
                </a:effectLst>
              </a:rPr>
              <a:t>【</a:t>
            </a:r>
            <a:r>
              <a:rPr lang="ja-JP" altLang="en-US" sz="1850" dirty="0">
                <a:solidFill>
                  <a:srgbClr val="FF0000"/>
                </a:solidFill>
                <a:effectLst>
                  <a:outerShdw blurRad="38100" dist="38100" dir="2700000" algn="tl">
                    <a:srgbClr val="000000">
                      <a:alpha val="43137"/>
                    </a:srgbClr>
                  </a:outerShdw>
                </a:effectLst>
              </a:rPr>
              <a:t>客観</a:t>
            </a:r>
            <a:r>
              <a:rPr kumimoji="1" lang="en-US" altLang="ja-JP" sz="1850" dirty="0">
                <a:solidFill>
                  <a:srgbClr val="FF0000"/>
                </a:solidFill>
                <a:effectLst>
                  <a:outerShdw blurRad="38100" dist="38100" dir="2700000" algn="tl">
                    <a:srgbClr val="000000">
                      <a:alpha val="43137"/>
                    </a:srgbClr>
                  </a:outerShdw>
                </a:effectLst>
              </a:rPr>
              <a:t>】</a:t>
            </a:r>
            <a:br>
              <a:rPr kumimoji="1" lang="en-US" altLang="ja-JP" sz="1850" dirty="0">
                <a:solidFill>
                  <a:srgbClr val="FF0000"/>
                </a:solidFill>
                <a:effectLst>
                  <a:outerShdw blurRad="38100" dist="38100" dir="2700000" algn="tl">
                    <a:srgbClr val="000000">
                      <a:alpha val="43137"/>
                    </a:srgbClr>
                  </a:outerShdw>
                </a:effectLst>
              </a:rPr>
            </a:br>
            <a:r>
              <a:rPr lang="en-US" altLang="ja-JP" sz="1850" dirty="0">
                <a:solidFill>
                  <a:srgbClr val="FF0000"/>
                </a:solidFill>
                <a:effectLst>
                  <a:outerShdw blurRad="38100" dist="38100" dir="2700000" algn="tl">
                    <a:srgbClr val="000000">
                      <a:alpha val="43137"/>
                    </a:srgbClr>
                  </a:outerShdw>
                </a:effectLst>
              </a:rPr>
              <a:t>(</a:t>
            </a:r>
            <a:r>
              <a:rPr lang="ja-JP" altLang="en-US" sz="1850" dirty="0">
                <a:solidFill>
                  <a:srgbClr val="FF0000"/>
                </a:solidFill>
                <a:effectLst>
                  <a:outerShdw blurRad="38100" dist="38100" dir="2700000" algn="tl">
                    <a:srgbClr val="000000">
                      <a:alpha val="43137"/>
                    </a:srgbClr>
                  </a:outerShdw>
                </a:effectLst>
              </a:rPr>
              <a:t>生活環境１</a:t>
            </a:r>
            <a:r>
              <a:rPr lang="en-US" altLang="ja-JP" sz="1850" dirty="0">
                <a:solidFill>
                  <a:srgbClr val="FF0000"/>
                </a:solidFill>
                <a:effectLst>
                  <a:outerShdw blurRad="38100" dist="38100" dir="2700000" algn="tl">
                    <a:srgbClr val="000000">
                      <a:alpha val="43137"/>
                    </a:srgbClr>
                  </a:outerShdw>
                </a:effectLst>
              </a:rPr>
              <a:t>)</a:t>
            </a:r>
            <a:endParaRPr kumimoji="1" lang="ja-JP" altLang="en-US" sz="1850" dirty="0">
              <a:solidFill>
                <a:srgbClr val="FF0000"/>
              </a:solidFill>
              <a:effectLst>
                <a:outerShdw blurRad="38100" dist="38100" dir="2700000" algn="tl">
                  <a:srgbClr val="000000">
                    <a:alpha val="43137"/>
                  </a:srgbClr>
                </a:outerShdw>
              </a:effectLst>
            </a:endParaRPr>
          </a:p>
        </p:txBody>
      </p:sp>
      <p:sp>
        <p:nvSpPr>
          <p:cNvPr id="3" name="テキスト プレースホルダー 2">
            <a:extLst>
              <a:ext uri="{FF2B5EF4-FFF2-40B4-BE49-F238E27FC236}">
                <a16:creationId xmlns:a16="http://schemas.microsoft.com/office/drawing/2014/main" id="{74E24884-FCA5-46A0-BFCA-F605FC90DFD1}"/>
              </a:ext>
            </a:extLst>
          </p:cNvPr>
          <p:cNvSpPr>
            <a:spLocks noGrp="1"/>
          </p:cNvSpPr>
          <p:nvPr>
            <p:ph type="body" sz="quarter" idx="16"/>
          </p:nvPr>
        </p:nvSpPr>
        <p:spPr>
          <a:xfrm>
            <a:off x="2444814" y="68399"/>
            <a:ext cx="9334799" cy="736743"/>
          </a:xfrm>
        </p:spPr>
        <p:txBody>
          <a:bodyPr>
            <a:noAutofit/>
          </a:bodyPr>
          <a:lstStyle/>
          <a:p>
            <a:endParaRPr kumimoji="1" lang="ja-JP" altLang="en-US" sz="1850" b="1" dirty="0">
              <a:effectLst>
                <a:outerShdw blurRad="38100" dist="38100" dir="2700000" algn="tl">
                  <a:srgbClr val="000000">
                    <a:alpha val="43137"/>
                  </a:srgbClr>
                </a:outerShdw>
              </a:effectLst>
            </a:endParaRPr>
          </a:p>
        </p:txBody>
      </p:sp>
      <p:sp>
        <p:nvSpPr>
          <p:cNvPr id="11" name="テキスト ボックス 10">
            <a:extLst>
              <a:ext uri="{FF2B5EF4-FFF2-40B4-BE49-F238E27FC236}">
                <a16:creationId xmlns:a16="http://schemas.microsoft.com/office/drawing/2014/main" id="{7DB5620C-24F7-4169-8591-1882736CC73E}"/>
              </a:ext>
            </a:extLst>
          </p:cNvPr>
          <p:cNvSpPr txBox="1"/>
          <p:nvPr/>
        </p:nvSpPr>
        <p:spPr>
          <a:xfrm>
            <a:off x="-27899" y="6120864"/>
            <a:ext cx="915635" cy="230832"/>
          </a:xfrm>
          <a:prstGeom prst="rect">
            <a:avLst/>
          </a:prstGeom>
          <a:noFill/>
        </p:spPr>
        <p:txBody>
          <a:bodyPr wrap="none" rtlCol="0">
            <a:spAutoFit/>
          </a:bodyPr>
          <a:lstStyle/>
          <a:p>
            <a:pPr algn="l">
              <a:buClr>
                <a:srgbClr val="5A5A5A"/>
              </a:buClr>
              <a:buSzPct val="100000"/>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指数の説明</a:t>
            </a:r>
          </a:p>
        </p:txBody>
      </p:sp>
      <p:sp>
        <p:nvSpPr>
          <p:cNvPr id="8" name="四角形: 角を丸くする 7">
            <a:extLst>
              <a:ext uri="{FF2B5EF4-FFF2-40B4-BE49-F238E27FC236}">
                <a16:creationId xmlns:a16="http://schemas.microsoft.com/office/drawing/2014/main" id="{F53CB9EB-8B22-4D0F-9A26-0A26A89E9213}"/>
              </a:ext>
            </a:extLst>
          </p:cNvPr>
          <p:cNvSpPr/>
          <p:nvPr/>
        </p:nvSpPr>
        <p:spPr>
          <a:xfrm>
            <a:off x="5066903" y="2987947"/>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スクショ貼り付け</a:t>
            </a:r>
          </a:p>
        </p:txBody>
      </p:sp>
      <p:graphicFrame>
        <p:nvGraphicFramePr>
          <p:cNvPr id="13" name="表 3">
            <a:extLst>
              <a:ext uri="{FF2B5EF4-FFF2-40B4-BE49-F238E27FC236}">
                <a16:creationId xmlns:a16="http://schemas.microsoft.com/office/drawing/2014/main" id="{5E2BB194-8D69-4060-B701-9A9EF48772BB}"/>
              </a:ext>
            </a:extLst>
          </p:cNvPr>
          <p:cNvGraphicFramePr>
            <a:graphicFrameLocks noGrp="1"/>
          </p:cNvGraphicFramePr>
          <p:nvPr>
            <p:extLst>
              <p:ext uri="{D42A27DB-BD31-4B8C-83A1-F6EECF244321}">
                <p14:modId xmlns:p14="http://schemas.microsoft.com/office/powerpoint/2010/main" val="1094342156"/>
              </p:ext>
            </p:extLst>
          </p:nvPr>
        </p:nvGraphicFramePr>
        <p:xfrm>
          <a:off x="6484623" y="5670420"/>
          <a:ext cx="4819641" cy="1141440"/>
        </p:xfrm>
        <a:graphic>
          <a:graphicData uri="http://schemas.openxmlformats.org/drawingml/2006/table">
            <a:tbl>
              <a:tblPr firstRow="1" bandRow="1">
                <a:tableStyleId>{5940675A-B579-460E-94D1-54222C63F5DA}</a:tableStyleId>
              </a:tblPr>
              <a:tblGrid>
                <a:gridCol w="753146">
                  <a:extLst>
                    <a:ext uri="{9D8B030D-6E8A-4147-A177-3AD203B41FA5}">
                      <a16:colId xmlns:a16="http://schemas.microsoft.com/office/drawing/2014/main" val="2827717317"/>
                    </a:ext>
                  </a:extLst>
                </a:gridCol>
                <a:gridCol w="1161856">
                  <a:extLst>
                    <a:ext uri="{9D8B030D-6E8A-4147-A177-3AD203B41FA5}">
                      <a16:colId xmlns:a16="http://schemas.microsoft.com/office/drawing/2014/main" val="694319347"/>
                    </a:ext>
                  </a:extLst>
                </a:gridCol>
                <a:gridCol w="2904639">
                  <a:extLst>
                    <a:ext uri="{9D8B030D-6E8A-4147-A177-3AD203B41FA5}">
                      <a16:colId xmlns:a16="http://schemas.microsoft.com/office/drawing/2014/main" val="2034997913"/>
                    </a:ext>
                  </a:extLst>
                </a:gridCol>
              </a:tblGrid>
              <a:tr h="157376">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指数名</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指数の意味</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集計対象</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2588683"/>
                  </a:ext>
                </a:extLst>
              </a:tr>
              <a:tr h="157376">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ウォーカブル指数</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歩きたくなる街並みかを総合的に評価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・ウォーカブル推進都市　・</a:t>
                      </a:r>
                      <a:r>
                        <a:rPr kumimoji="1" lang="zh-TW" altLang="en-US" sz="800" dirty="0">
                          <a:solidFill>
                            <a:schemeClr val="tx1"/>
                          </a:solidFill>
                          <a:latin typeface="Meiryo UI" panose="020B0604030504040204" pitchFamily="50" charset="-128"/>
                          <a:ea typeface="Meiryo UI" panose="020B0604030504040204" pitchFamily="50" charset="-128"/>
                        </a:rPr>
                        <a:t>地方版自転車活用推進計画</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4098058"/>
                  </a:ext>
                </a:extLst>
              </a:tr>
              <a:tr h="256321">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都市景観指数</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まちの素敵な都市景観を総合的に評価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・「都市景観大賞」受賞の市区町村　・景観条例の有無　・景観重要建造物の有無　・景観協定の有無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4790917"/>
                  </a:ext>
                </a:extLst>
              </a:tr>
              <a:tr h="256321">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自然景観指数</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まちのきれいな自然景観を総合的に評価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・国立・国定公園　　・農林水産省「美しい日本のむら景観百選一覧」</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・景観重要樹木の有無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57888321"/>
                  </a:ext>
                </a:extLst>
              </a:tr>
            </a:tbl>
          </a:graphicData>
        </a:graphic>
      </p:graphicFrame>
      <p:graphicFrame>
        <p:nvGraphicFramePr>
          <p:cNvPr id="6" name="表 5">
            <a:extLst>
              <a:ext uri="{FF2B5EF4-FFF2-40B4-BE49-F238E27FC236}">
                <a16:creationId xmlns:a16="http://schemas.microsoft.com/office/drawing/2014/main" id="{56EA4A1C-6E37-438D-BF15-1420F07A45B9}"/>
              </a:ext>
            </a:extLst>
          </p:cNvPr>
          <p:cNvGraphicFramePr>
            <a:graphicFrameLocks noGrp="1"/>
          </p:cNvGraphicFramePr>
          <p:nvPr>
            <p:extLst>
              <p:ext uri="{D42A27DB-BD31-4B8C-83A1-F6EECF244321}">
                <p14:modId xmlns:p14="http://schemas.microsoft.com/office/powerpoint/2010/main" val="2561074472"/>
              </p:ext>
            </p:extLst>
          </p:nvPr>
        </p:nvGraphicFramePr>
        <p:xfrm>
          <a:off x="873635" y="5665560"/>
          <a:ext cx="5570012" cy="1141440"/>
        </p:xfrm>
        <a:graphic>
          <a:graphicData uri="http://schemas.openxmlformats.org/drawingml/2006/table">
            <a:tbl>
              <a:tblPr firstRow="1" bandRow="1">
                <a:tableStyleId>{5940675A-B579-460E-94D1-54222C63F5DA}</a:tableStyleId>
              </a:tblPr>
              <a:tblGrid>
                <a:gridCol w="804170">
                  <a:extLst>
                    <a:ext uri="{9D8B030D-6E8A-4147-A177-3AD203B41FA5}">
                      <a16:colId xmlns:a16="http://schemas.microsoft.com/office/drawing/2014/main" val="3357062311"/>
                    </a:ext>
                  </a:extLst>
                </a:gridCol>
                <a:gridCol w="1421286">
                  <a:extLst>
                    <a:ext uri="{9D8B030D-6E8A-4147-A177-3AD203B41FA5}">
                      <a16:colId xmlns:a16="http://schemas.microsoft.com/office/drawing/2014/main" val="2507091790"/>
                    </a:ext>
                  </a:extLst>
                </a:gridCol>
                <a:gridCol w="3344556">
                  <a:extLst>
                    <a:ext uri="{9D8B030D-6E8A-4147-A177-3AD203B41FA5}">
                      <a16:colId xmlns:a16="http://schemas.microsoft.com/office/drawing/2014/main" val="3373362394"/>
                    </a:ext>
                  </a:extLst>
                </a:gridCol>
              </a:tblGrid>
              <a:tr h="144946">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指数名</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指数の意味</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集計対象</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6001173"/>
                  </a:ext>
                </a:extLst>
              </a:tr>
              <a:tr h="236076">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自治体</a:t>
                      </a:r>
                      <a:r>
                        <a:rPr kumimoji="1" lang="en-US" altLang="ja-JP" sz="800" dirty="0">
                          <a:solidFill>
                            <a:schemeClr val="tx1"/>
                          </a:solidFill>
                          <a:latin typeface="Meiryo UI" panose="020B0604030504040204" pitchFamily="50" charset="-128"/>
                          <a:ea typeface="Meiryo UI" panose="020B0604030504040204" pitchFamily="50" charset="-128"/>
                        </a:rPr>
                        <a:t>DX</a:t>
                      </a:r>
                      <a:r>
                        <a:rPr kumimoji="1" lang="ja-JP" altLang="en-US" sz="800" dirty="0">
                          <a:solidFill>
                            <a:schemeClr val="tx1"/>
                          </a:solidFill>
                          <a:latin typeface="Meiryo UI" panose="020B0604030504040204" pitchFamily="50" charset="-128"/>
                          <a:ea typeface="Meiryo UI" panose="020B0604030504040204" pitchFamily="50" charset="-128"/>
                        </a:rPr>
                        <a:t>指数</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自治体内部の</a:t>
                      </a:r>
                      <a:r>
                        <a:rPr kumimoji="1" lang="en-US" altLang="ja-JP" sz="800" dirty="0">
                          <a:solidFill>
                            <a:schemeClr val="tx1"/>
                          </a:solidFill>
                          <a:latin typeface="Meiryo UI" panose="020B0604030504040204" pitchFamily="50" charset="-128"/>
                          <a:ea typeface="Meiryo UI" panose="020B0604030504040204" pitchFamily="50" charset="-128"/>
                        </a:rPr>
                        <a:t>DX</a:t>
                      </a:r>
                      <a:r>
                        <a:rPr kumimoji="1" lang="ja-JP" altLang="en-US" sz="800" dirty="0">
                          <a:solidFill>
                            <a:schemeClr val="tx1"/>
                          </a:solidFill>
                          <a:latin typeface="Meiryo UI" panose="020B0604030504040204" pitchFamily="50" charset="-128"/>
                          <a:ea typeface="Meiryo UI" panose="020B0604030504040204" pitchFamily="50" charset="-128"/>
                        </a:rPr>
                        <a:t>推進状況を総合的に評価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・総務省「自治体</a:t>
                      </a:r>
                      <a:r>
                        <a:rPr kumimoji="1" lang="en-US" altLang="ja-JP" sz="800" dirty="0">
                          <a:solidFill>
                            <a:schemeClr val="tx1"/>
                          </a:solidFill>
                          <a:latin typeface="Meiryo UI" panose="020B0604030504040204" pitchFamily="50" charset="-128"/>
                          <a:ea typeface="Meiryo UI" panose="020B0604030504040204" pitchFamily="50" charset="-128"/>
                        </a:rPr>
                        <a:t>DX</a:t>
                      </a:r>
                      <a:r>
                        <a:rPr kumimoji="1" lang="ja-JP" altLang="en-US" sz="800" dirty="0">
                          <a:solidFill>
                            <a:schemeClr val="tx1"/>
                          </a:solidFill>
                          <a:latin typeface="Meiryo UI" panose="020B0604030504040204" pitchFamily="50" charset="-128"/>
                          <a:ea typeface="Meiryo UI" panose="020B0604030504040204" pitchFamily="50" charset="-128"/>
                        </a:rPr>
                        <a:t>・情報化推進概要」のカテゴリー（「自治体</a:t>
                      </a:r>
                      <a:r>
                        <a:rPr kumimoji="1" lang="en-US" altLang="ja-JP" sz="800" dirty="0">
                          <a:solidFill>
                            <a:schemeClr val="tx1"/>
                          </a:solidFill>
                          <a:latin typeface="Meiryo UI" panose="020B0604030504040204" pitchFamily="50" charset="-128"/>
                          <a:ea typeface="Meiryo UI" panose="020B0604030504040204" pitchFamily="50" charset="-128"/>
                        </a:rPr>
                        <a:t>DX</a:t>
                      </a:r>
                      <a:r>
                        <a:rPr kumimoji="1" lang="ja-JP" altLang="en-US" sz="800" dirty="0">
                          <a:solidFill>
                            <a:schemeClr val="tx1"/>
                          </a:solidFill>
                          <a:latin typeface="Meiryo UI" panose="020B0604030504040204" pitchFamily="50" charset="-128"/>
                          <a:ea typeface="Meiryo UI" panose="020B0604030504040204" pitchFamily="50" charset="-128"/>
                        </a:rPr>
                        <a:t>の推進体制等」、「行政サービスの向上・高度化」等）</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9372485"/>
                  </a:ext>
                </a:extLst>
              </a:tr>
              <a:tr h="252871">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デジタル政策指数</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自治体による住民のデジタル環境を整える取り組みを総合的に評価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・国交省</a:t>
                      </a:r>
                      <a:r>
                        <a:rPr kumimoji="1" lang="en-US" altLang="ja-JP" sz="800" dirty="0">
                          <a:solidFill>
                            <a:schemeClr val="tx1"/>
                          </a:solidFill>
                          <a:latin typeface="Meiryo UI" panose="020B0604030504040204" pitchFamily="50" charset="-128"/>
                          <a:ea typeface="Meiryo UI" panose="020B0604030504040204" pitchFamily="50" charset="-128"/>
                        </a:rPr>
                        <a:t>Plateau</a:t>
                      </a:r>
                      <a:r>
                        <a:rPr kumimoji="1" lang="ja-JP" altLang="en-US" sz="800" dirty="0">
                          <a:solidFill>
                            <a:schemeClr val="tx1"/>
                          </a:solidFill>
                          <a:latin typeface="Meiryo UI" panose="020B0604030504040204" pitchFamily="50" charset="-128"/>
                          <a:ea typeface="Meiryo UI" panose="020B0604030504040204" pitchFamily="50" charset="-128"/>
                        </a:rPr>
                        <a:t>の対象　・オープンデータ公表　・ローカル</a:t>
                      </a:r>
                      <a:r>
                        <a:rPr kumimoji="1" lang="en-US" altLang="ja-JP" sz="800" dirty="0">
                          <a:solidFill>
                            <a:schemeClr val="tx1"/>
                          </a:solidFill>
                          <a:latin typeface="Meiryo UI" panose="020B0604030504040204" pitchFamily="50" charset="-128"/>
                          <a:ea typeface="Meiryo UI" panose="020B0604030504040204" pitchFamily="50" charset="-128"/>
                        </a:rPr>
                        <a:t>5G</a:t>
                      </a:r>
                      <a:r>
                        <a:rPr kumimoji="1" lang="ja-JP" altLang="en-US" sz="800" dirty="0">
                          <a:solidFill>
                            <a:schemeClr val="tx1"/>
                          </a:solidFill>
                          <a:latin typeface="Meiryo UI" panose="020B0604030504040204" pitchFamily="50" charset="-128"/>
                          <a:ea typeface="Meiryo UI" panose="020B0604030504040204" pitchFamily="50" charset="-128"/>
                        </a:rPr>
                        <a:t>開発実証事業採択　・スマートシティ合同審査　・マイナンバーカード取得率　・国勢調査ネット回答率　</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0624587"/>
                  </a:ext>
                </a:extLst>
              </a:tr>
              <a:tr h="236076">
                <a:tc>
                  <a:txBody>
                    <a:bodyPr/>
                    <a:lstStyle/>
                    <a:p>
                      <a:r>
                        <a:rPr kumimoji="1" lang="ja-JP" altLang="en-US" sz="800" dirty="0">
                          <a:latin typeface="Meiryo UI" panose="020B0604030504040204" pitchFamily="50" charset="-128"/>
                          <a:ea typeface="Meiryo UI" panose="020B0604030504040204" pitchFamily="50" charset="-128"/>
                        </a:rPr>
                        <a:t>デジタル生活指数</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まちのデジタル環境を総合的に評価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Code for Japan </a:t>
                      </a:r>
                      <a:r>
                        <a:rPr kumimoji="1" lang="ja-JP" altLang="en-US" sz="800" dirty="0">
                          <a:solidFill>
                            <a:schemeClr val="tx1"/>
                          </a:solidFill>
                          <a:latin typeface="Meiryo UI" panose="020B0604030504040204" pitchFamily="50" charset="-128"/>
                          <a:ea typeface="Meiryo UI" panose="020B0604030504040204" pitchFamily="50" charset="-128"/>
                        </a:rPr>
                        <a:t>関連組織　・ファブラボ　・</a:t>
                      </a:r>
                      <a:r>
                        <a:rPr kumimoji="1" lang="en-US" altLang="ja-JP" sz="800" dirty="0">
                          <a:solidFill>
                            <a:schemeClr val="tx1"/>
                          </a:solidFill>
                          <a:latin typeface="Meiryo UI" panose="020B0604030504040204" pitchFamily="50" charset="-128"/>
                          <a:ea typeface="Meiryo UI" panose="020B0604030504040204" pitchFamily="50" charset="-128"/>
                        </a:rPr>
                        <a:t>CoderDojo</a:t>
                      </a:r>
                      <a:r>
                        <a:rPr kumimoji="1" lang="ja-JP" altLang="en-US" sz="800" dirty="0">
                          <a:solidFill>
                            <a:schemeClr val="tx1"/>
                          </a:solidFill>
                          <a:latin typeface="Meiryo UI" panose="020B0604030504040204" pitchFamily="50" charset="-128"/>
                          <a:ea typeface="Meiryo UI" panose="020B0604030504040204" pitchFamily="50" charset="-128"/>
                        </a:rPr>
                        <a:t>　・大学の</a:t>
                      </a:r>
                      <a:r>
                        <a:rPr kumimoji="1" lang="en-US" altLang="ja-JP" sz="800" dirty="0">
                          <a:solidFill>
                            <a:schemeClr val="tx1"/>
                          </a:solidFill>
                          <a:latin typeface="Meiryo UI" panose="020B0604030504040204" pitchFamily="50" charset="-128"/>
                          <a:ea typeface="Meiryo UI" panose="020B0604030504040204" pitchFamily="50" charset="-128"/>
                        </a:rPr>
                        <a:t>ICT</a:t>
                      </a:r>
                      <a:r>
                        <a:rPr kumimoji="1" lang="ja-JP" altLang="en-US" sz="800" dirty="0">
                          <a:solidFill>
                            <a:schemeClr val="tx1"/>
                          </a:solidFill>
                          <a:latin typeface="Meiryo UI" panose="020B0604030504040204" pitchFamily="50" charset="-128"/>
                          <a:ea typeface="Meiryo UI" panose="020B0604030504040204" pitchFamily="50" charset="-128"/>
                        </a:rPr>
                        <a:t>関連学部　・高等専門学校　・</a:t>
                      </a:r>
                      <a:r>
                        <a:rPr kumimoji="1" lang="en-US" altLang="ja-JP" sz="800" dirty="0">
                          <a:solidFill>
                            <a:schemeClr val="tx1"/>
                          </a:solidFill>
                          <a:latin typeface="Meiryo UI" panose="020B0604030504040204" pitchFamily="50" charset="-128"/>
                          <a:ea typeface="Meiryo UI" panose="020B0604030504040204" pitchFamily="50" charset="-128"/>
                        </a:rPr>
                        <a:t>10</a:t>
                      </a:r>
                      <a:r>
                        <a:rPr kumimoji="1" lang="ja-JP" altLang="en-US" sz="800" dirty="0">
                          <a:solidFill>
                            <a:schemeClr val="tx1"/>
                          </a:solidFill>
                          <a:latin typeface="Meiryo UI" panose="020B0604030504040204" pitchFamily="50" charset="-128"/>
                          <a:ea typeface="Meiryo UI" panose="020B0604030504040204" pitchFamily="50" charset="-128"/>
                        </a:rPr>
                        <a:t>万人あたりキャリア店舗数　</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5560240"/>
                  </a:ext>
                </a:extLst>
              </a:tr>
            </a:tbl>
          </a:graphicData>
        </a:graphic>
      </p:graphicFrame>
    </p:spTree>
    <p:extLst>
      <p:ext uri="{BB962C8B-B14F-4D97-AF65-F5344CB8AC3E}">
        <p14:creationId xmlns:p14="http://schemas.microsoft.com/office/powerpoint/2010/main" val="44094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EC7C3E-EC8C-41B3-B374-B9466E0060BD}"/>
              </a:ext>
            </a:extLst>
          </p:cNvPr>
          <p:cNvSpPr>
            <a:spLocks noGrp="1"/>
          </p:cNvSpPr>
          <p:nvPr>
            <p:ph type="title"/>
          </p:nvPr>
        </p:nvSpPr>
        <p:spPr>
          <a:xfrm>
            <a:off x="385615" y="68400"/>
            <a:ext cx="2059200" cy="741603"/>
          </a:xfrm>
        </p:spPr>
        <p:txBody>
          <a:bodyPr/>
          <a:lstStyle/>
          <a:p>
            <a:r>
              <a:rPr kumimoji="1" lang="en-US" altLang="ja-JP" sz="1850" dirty="0">
                <a:solidFill>
                  <a:srgbClr val="FF0000"/>
                </a:solidFill>
                <a:effectLst>
                  <a:outerShdw blurRad="38100" dist="38100" dir="2700000" algn="tl">
                    <a:srgbClr val="000000">
                      <a:alpha val="43137"/>
                    </a:srgbClr>
                  </a:outerShdw>
                </a:effectLst>
              </a:rPr>
              <a:t>【</a:t>
            </a:r>
            <a:r>
              <a:rPr lang="ja-JP" altLang="en-US" sz="1850" dirty="0">
                <a:solidFill>
                  <a:srgbClr val="FF0000"/>
                </a:solidFill>
                <a:effectLst>
                  <a:outerShdw blurRad="38100" dist="38100" dir="2700000" algn="tl">
                    <a:srgbClr val="000000">
                      <a:alpha val="43137"/>
                    </a:srgbClr>
                  </a:outerShdw>
                </a:effectLst>
              </a:rPr>
              <a:t>客観</a:t>
            </a:r>
            <a:r>
              <a:rPr kumimoji="1" lang="en-US" altLang="ja-JP" sz="1850" dirty="0">
                <a:solidFill>
                  <a:srgbClr val="FF0000"/>
                </a:solidFill>
                <a:effectLst>
                  <a:outerShdw blurRad="38100" dist="38100" dir="2700000" algn="tl">
                    <a:srgbClr val="000000">
                      <a:alpha val="43137"/>
                    </a:srgbClr>
                  </a:outerShdw>
                </a:effectLst>
              </a:rPr>
              <a:t>】</a:t>
            </a:r>
            <a:br>
              <a:rPr kumimoji="1" lang="en-US" altLang="ja-JP" sz="1850" dirty="0">
                <a:solidFill>
                  <a:srgbClr val="FF0000"/>
                </a:solidFill>
                <a:effectLst>
                  <a:outerShdw blurRad="38100" dist="38100" dir="2700000" algn="tl">
                    <a:srgbClr val="000000">
                      <a:alpha val="43137"/>
                    </a:srgbClr>
                  </a:outerShdw>
                </a:effectLst>
              </a:rPr>
            </a:br>
            <a:r>
              <a:rPr lang="en-US" altLang="ja-JP" sz="1850" dirty="0">
                <a:solidFill>
                  <a:srgbClr val="FF0000"/>
                </a:solidFill>
                <a:effectLst>
                  <a:outerShdw blurRad="38100" dist="38100" dir="2700000" algn="tl">
                    <a:srgbClr val="000000">
                      <a:alpha val="43137"/>
                    </a:srgbClr>
                  </a:outerShdw>
                </a:effectLst>
              </a:rPr>
              <a:t>(</a:t>
            </a:r>
            <a:r>
              <a:rPr lang="ja-JP" altLang="en-US" sz="1850" dirty="0">
                <a:solidFill>
                  <a:srgbClr val="FF0000"/>
                </a:solidFill>
                <a:effectLst>
                  <a:outerShdw blurRad="38100" dist="38100" dir="2700000" algn="tl">
                    <a:srgbClr val="000000">
                      <a:alpha val="43137"/>
                    </a:srgbClr>
                  </a:outerShdw>
                </a:effectLst>
              </a:rPr>
              <a:t>生活環境２</a:t>
            </a:r>
            <a:r>
              <a:rPr lang="en-US" altLang="ja-JP" sz="1850" dirty="0">
                <a:solidFill>
                  <a:srgbClr val="FF0000"/>
                </a:solidFill>
                <a:effectLst>
                  <a:outerShdw blurRad="38100" dist="38100" dir="2700000" algn="tl">
                    <a:srgbClr val="000000">
                      <a:alpha val="43137"/>
                    </a:srgbClr>
                  </a:outerShdw>
                </a:effectLst>
              </a:rPr>
              <a:t>)</a:t>
            </a:r>
            <a:endParaRPr kumimoji="1" lang="ja-JP" altLang="en-US" sz="1850" dirty="0">
              <a:solidFill>
                <a:srgbClr val="FF0000"/>
              </a:solidFill>
              <a:effectLst>
                <a:outerShdw blurRad="38100" dist="38100" dir="2700000" algn="tl">
                  <a:srgbClr val="000000">
                    <a:alpha val="43137"/>
                  </a:srgbClr>
                </a:outerShdw>
              </a:effectLst>
            </a:endParaRPr>
          </a:p>
        </p:txBody>
      </p:sp>
      <p:sp>
        <p:nvSpPr>
          <p:cNvPr id="3" name="テキスト プレースホルダー 2">
            <a:extLst>
              <a:ext uri="{FF2B5EF4-FFF2-40B4-BE49-F238E27FC236}">
                <a16:creationId xmlns:a16="http://schemas.microsoft.com/office/drawing/2014/main" id="{6D41DE93-2A51-4761-9F8B-29BB0122306D}"/>
              </a:ext>
            </a:extLst>
          </p:cNvPr>
          <p:cNvSpPr>
            <a:spLocks noGrp="1"/>
          </p:cNvSpPr>
          <p:nvPr>
            <p:ph type="body" sz="quarter" idx="16"/>
          </p:nvPr>
        </p:nvSpPr>
        <p:spPr>
          <a:xfrm>
            <a:off x="2444815" y="68400"/>
            <a:ext cx="9333367" cy="741603"/>
          </a:xfrm>
        </p:spPr>
        <p:txBody>
          <a:bodyPr>
            <a:normAutofit/>
          </a:bodyPr>
          <a:lstStyle/>
          <a:p>
            <a:endParaRPr kumimoji="1" lang="ja-JP" altLang="en-US" sz="1850" b="1" dirty="0">
              <a:effectLst>
                <a:outerShdw blurRad="38100" dist="38100" dir="2700000" algn="tl">
                  <a:srgbClr val="000000">
                    <a:alpha val="43137"/>
                  </a:srgbClr>
                </a:outerShdw>
              </a:effectLst>
            </a:endParaRPr>
          </a:p>
        </p:txBody>
      </p:sp>
      <p:graphicFrame>
        <p:nvGraphicFramePr>
          <p:cNvPr id="7" name="表 6">
            <a:extLst>
              <a:ext uri="{FF2B5EF4-FFF2-40B4-BE49-F238E27FC236}">
                <a16:creationId xmlns:a16="http://schemas.microsoft.com/office/drawing/2014/main" id="{C69E2BE2-98D4-43AC-9690-5CC8EC49D449}"/>
              </a:ext>
            </a:extLst>
          </p:cNvPr>
          <p:cNvGraphicFramePr>
            <a:graphicFrameLocks noGrp="1"/>
          </p:cNvGraphicFramePr>
          <p:nvPr>
            <p:extLst>
              <p:ext uri="{D42A27DB-BD31-4B8C-83A1-F6EECF244321}">
                <p14:modId xmlns:p14="http://schemas.microsoft.com/office/powerpoint/2010/main" val="658408096"/>
              </p:ext>
            </p:extLst>
          </p:nvPr>
        </p:nvGraphicFramePr>
        <p:xfrm>
          <a:off x="1604290" y="6423264"/>
          <a:ext cx="8983420" cy="387840"/>
        </p:xfrm>
        <a:graphic>
          <a:graphicData uri="http://schemas.openxmlformats.org/drawingml/2006/table">
            <a:tbl>
              <a:tblPr firstRow="1" bandRow="1">
                <a:tableStyleId>{5940675A-B579-460E-94D1-54222C63F5DA}</a:tableStyleId>
              </a:tblPr>
              <a:tblGrid>
                <a:gridCol w="738524">
                  <a:extLst>
                    <a:ext uri="{9D8B030D-6E8A-4147-A177-3AD203B41FA5}">
                      <a16:colId xmlns:a16="http://schemas.microsoft.com/office/drawing/2014/main" val="3357062311"/>
                    </a:ext>
                  </a:extLst>
                </a:gridCol>
                <a:gridCol w="2450924">
                  <a:extLst>
                    <a:ext uri="{9D8B030D-6E8A-4147-A177-3AD203B41FA5}">
                      <a16:colId xmlns:a16="http://schemas.microsoft.com/office/drawing/2014/main" val="2507091790"/>
                    </a:ext>
                  </a:extLst>
                </a:gridCol>
                <a:gridCol w="5793972">
                  <a:extLst>
                    <a:ext uri="{9D8B030D-6E8A-4147-A177-3AD203B41FA5}">
                      <a16:colId xmlns:a16="http://schemas.microsoft.com/office/drawing/2014/main" val="3373362394"/>
                    </a:ext>
                  </a:extLst>
                </a:gridCol>
              </a:tblGrid>
              <a:tr h="0">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指数名</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指数の意味</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集計対象</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6001173"/>
                  </a:ext>
                </a:extLst>
              </a:tr>
              <a:tr h="0">
                <a:tc>
                  <a:txBody>
                    <a:bodyPr/>
                    <a:lstStyle/>
                    <a:p>
                      <a:r>
                        <a:rPr kumimoji="1" lang="ja-JP" altLang="en-US" sz="800" dirty="0">
                          <a:latin typeface="Meiryo UI" panose="020B0604030504040204" pitchFamily="50" charset="-128"/>
                          <a:ea typeface="Meiryo UI" panose="020B0604030504040204" pitchFamily="50" charset="-128"/>
                        </a:rPr>
                        <a:t>環境共生指数</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自治体における環境共生への取り組みを総合的に評価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SDGs</a:t>
                      </a:r>
                      <a:r>
                        <a:rPr kumimoji="1" lang="ja-JP" altLang="en-US" sz="800" dirty="0">
                          <a:solidFill>
                            <a:schemeClr val="tx1"/>
                          </a:solidFill>
                          <a:latin typeface="Meiryo UI" panose="020B0604030504040204" pitchFamily="50" charset="-128"/>
                          <a:ea typeface="Meiryo UI" panose="020B0604030504040204" pitchFamily="50" charset="-128"/>
                        </a:rPr>
                        <a:t>未来都市　　・</a:t>
                      </a:r>
                      <a:r>
                        <a:rPr kumimoji="1" lang="en-US" altLang="ja-JP" sz="800" dirty="0">
                          <a:solidFill>
                            <a:schemeClr val="tx1"/>
                          </a:solidFill>
                          <a:latin typeface="Meiryo UI" panose="020B0604030504040204" pitchFamily="50" charset="-128"/>
                          <a:ea typeface="Meiryo UI" panose="020B0604030504040204" pitchFamily="50" charset="-128"/>
                        </a:rPr>
                        <a:t>2050</a:t>
                      </a:r>
                      <a:r>
                        <a:rPr kumimoji="1" lang="ja-JP" altLang="en-US" sz="800" dirty="0">
                          <a:solidFill>
                            <a:schemeClr val="tx1"/>
                          </a:solidFill>
                          <a:latin typeface="Meiryo UI" panose="020B0604030504040204" pitchFamily="50" charset="-128"/>
                          <a:ea typeface="Meiryo UI" panose="020B0604030504040204" pitchFamily="50" charset="-128"/>
                        </a:rPr>
                        <a:t>年</a:t>
                      </a:r>
                      <a:r>
                        <a:rPr kumimoji="1" lang="en-US" altLang="ja-JP" sz="800" dirty="0">
                          <a:solidFill>
                            <a:schemeClr val="tx1"/>
                          </a:solidFill>
                          <a:latin typeface="Meiryo UI" panose="020B0604030504040204" pitchFamily="50" charset="-128"/>
                          <a:ea typeface="Meiryo UI" panose="020B0604030504040204" pitchFamily="50" charset="-128"/>
                        </a:rPr>
                        <a:t>CO2</a:t>
                      </a:r>
                      <a:r>
                        <a:rPr kumimoji="1" lang="ja-JP" altLang="en-US" sz="800" dirty="0">
                          <a:solidFill>
                            <a:schemeClr val="tx1"/>
                          </a:solidFill>
                          <a:latin typeface="Meiryo UI" panose="020B0604030504040204" pitchFamily="50" charset="-128"/>
                          <a:ea typeface="Meiryo UI" panose="020B0604030504040204" pitchFamily="50" charset="-128"/>
                        </a:rPr>
                        <a:t>排出実質ゼロ表明　・グリーン契約の契約方針　　・気候変動イニシアティブへの参加　・脱炭素先行地域</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9996047"/>
                  </a:ext>
                </a:extLst>
              </a:tr>
            </a:tbl>
          </a:graphicData>
        </a:graphic>
      </p:graphicFrame>
      <p:sp>
        <p:nvSpPr>
          <p:cNvPr id="8" name="テキスト ボックス 7">
            <a:extLst>
              <a:ext uri="{FF2B5EF4-FFF2-40B4-BE49-F238E27FC236}">
                <a16:creationId xmlns:a16="http://schemas.microsoft.com/office/drawing/2014/main" id="{799A235A-79DE-4DCD-9068-4AF9A5A82EB5}"/>
              </a:ext>
            </a:extLst>
          </p:cNvPr>
          <p:cNvSpPr txBox="1"/>
          <p:nvPr/>
        </p:nvSpPr>
        <p:spPr>
          <a:xfrm>
            <a:off x="545880" y="6502488"/>
            <a:ext cx="915635" cy="230832"/>
          </a:xfrm>
          <a:prstGeom prst="rect">
            <a:avLst/>
          </a:prstGeom>
          <a:noFill/>
        </p:spPr>
        <p:txBody>
          <a:bodyPr wrap="none" rtlCol="0">
            <a:spAutoFit/>
          </a:bodyPr>
          <a:lstStyle/>
          <a:p>
            <a:pPr algn="l">
              <a:buClr>
                <a:srgbClr val="5A5A5A"/>
              </a:buClr>
              <a:buSzPct val="100000"/>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指数の説明</a:t>
            </a:r>
          </a:p>
        </p:txBody>
      </p:sp>
      <p:pic>
        <p:nvPicPr>
          <p:cNvPr id="10" name="図 9">
            <a:extLst>
              <a:ext uri="{FF2B5EF4-FFF2-40B4-BE49-F238E27FC236}">
                <a16:creationId xmlns:a16="http://schemas.microsoft.com/office/drawing/2014/main" id="{32A3FF85-48FB-461B-AE37-10F1ED1688A0}"/>
              </a:ext>
            </a:extLst>
          </p:cNvPr>
          <p:cNvPicPr>
            <a:picLocks noChangeAspect="1"/>
          </p:cNvPicPr>
          <p:nvPr/>
        </p:nvPicPr>
        <p:blipFill>
          <a:blip r:embed="rId2"/>
          <a:stretch>
            <a:fillRect/>
          </a:stretch>
        </p:blipFill>
        <p:spPr>
          <a:xfrm>
            <a:off x="1604290" y="903053"/>
            <a:ext cx="8983420" cy="5427161"/>
          </a:xfrm>
          <a:prstGeom prst="rect">
            <a:avLst/>
          </a:prstGeom>
        </p:spPr>
      </p:pic>
      <p:sp>
        <p:nvSpPr>
          <p:cNvPr id="11" name="四角形: 角を丸くする 10">
            <a:extLst>
              <a:ext uri="{FF2B5EF4-FFF2-40B4-BE49-F238E27FC236}">
                <a16:creationId xmlns:a16="http://schemas.microsoft.com/office/drawing/2014/main" id="{7B8B953A-72CF-49A5-886E-71595869F6E0}"/>
              </a:ext>
            </a:extLst>
          </p:cNvPr>
          <p:cNvSpPr/>
          <p:nvPr/>
        </p:nvSpPr>
        <p:spPr>
          <a:xfrm>
            <a:off x="5066903" y="3216118"/>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スクショ貼り付け</a:t>
            </a:r>
          </a:p>
        </p:txBody>
      </p:sp>
    </p:spTree>
    <p:extLst>
      <p:ext uri="{BB962C8B-B14F-4D97-AF65-F5344CB8AC3E}">
        <p14:creationId xmlns:p14="http://schemas.microsoft.com/office/powerpoint/2010/main" val="275971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5C08712-CB4F-49A8-A727-ABB90787DB99}"/>
              </a:ext>
            </a:extLst>
          </p:cNvPr>
          <p:cNvPicPr>
            <a:picLocks noChangeAspect="1"/>
          </p:cNvPicPr>
          <p:nvPr/>
        </p:nvPicPr>
        <p:blipFill>
          <a:blip r:embed="rId2"/>
          <a:stretch>
            <a:fillRect/>
          </a:stretch>
        </p:blipFill>
        <p:spPr>
          <a:xfrm>
            <a:off x="968909" y="895494"/>
            <a:ext cx="10254182" cy="5417303"/>
          </a:xfrm>
          <a:prstGeom prst="rect">
            <a:avLst/>
          </a:prstGeom>
        </p:spPr>
      </p:pic>
      <p:sp>
        <p:nvSpPr>
          <p:cNvPr id="2" name="タイトル 1">
            <a:extLst>
              <a:ext uri="{FF2B5EF4-FFF2-40B4-BE49-F238E27FC236}">
                <a16:creationId xmlns:a16="http://schemas.microsoft.com/office/drawing/2014/main" id="{78F0713A-AAEE-4F54-8D58-2C748F29A900}"/>
              </a:ext>
            </a:extLst>
          </p:cNvPr>
          <p:cNvSpPr>
            <a:spLocks noGrp="1"/>
          </p:cNvSpPr>
          <p:nvPr>
            <p:ph type="title"/>
          </p:nvPr>
        </p:nvSpPr>
        <p:spPr>
          <a:xfrm>
            <a:off x="385615" y="68400"/>
            <a:ext cx="2059200" cy="726103"/>
          </a:xfrm>
        </p:spPr>
        <p:txBody>
          <a:bodyPr/>
          <a:lstStyle/>
          <a:p>
            <a:r>
              <a:rPr kumimoji="1" lang="en-US" altLang="ja-JP" sz="1850" dirty="0">
                <a:solidFill>
                  <a:srgbClr val="FF0000"/>
                </a:solidFill>
                <a:effectLst>
                  <a:outerShdw blurRad="38100" dist="38100" dir="2700000" algn="tl">
                    <a:srgbClr val="000000">
                      <a:alpha val="43137"/>
                    </a:srgbClr>
                  </a:outerShdw>
                </a:effectLst>
              </a:rPr>
              <a:t>【</a:t>
            </a:r>
            <a:r>
              <a:rPr lang="ja-JP" altLang="en-US" sz="1850" dirty="0">
                <a:solidFill>
                  <a:srgbClr val="FF0000"/>
                </a:solidFill>
                <a:effectLst>
                  <a:outerShdw blurRad="38100" dist="38100" dir="2700000" algn="tl">
                    <a:srgbClr val="000000">
                      <a:alpha val="43137"/>
                    </a:srgbClr>
                  </a:outerShdw>
                </a:effectLst>
              </a:rPr>
              <a:t>客観</a:t>
            </a:r>
            <a:r>
              <a:rPr kumimoji="1" lang="en-US" altLang="ja-JP" sz="1850" dirty="0">
                <a:solidFill>
                  <a:srgbClr val="FF0000"/>
                </a:solidFill>
                <a:effectLst>
                  <a:outerShdw blurRad="38100" dist="38100" dir="2700000" algn="tl">
                    <a:srgbClr val="000000">
                      <a:alpha val="43137"/>
                    </a:srgbClr>
                  </a:outerShdw>
                </a:effectLst>
              </a:rPr>
              <a:t>】</a:t>
            </a:r>
            <a:br>
              <a:rPr kumimoji="1" lang="en-US" altLang="ja-JP" sz="1850" dirty="0">
                <a:solidFill>
                  <a:srgbClr val="FF0000"/>
                </a:solidFill>
                <a:effectLst>
                  <a:outerShdw blurRad="38100" dist="38100" dir="2700000" algn="tl">
                    <a:srgbClr val="000000">
                      <a:alpha val="43137"/>
                    </a:srgbClr>
                  </a:outerShdw>
                </a:effectLst>
              </a:rPr>
            </a:br>
            <a:r>
              <a:rPr lang="en-US" altLang="ja-JP" sz="1850" dirty="0">
                <a:solidFill>
                  <a:srgbClr val="FF0000"/>
                </a:solidFill>
                <a:effectLst>
                  <a:outerShdw blurRad="38100" dist="38100" dir="2700000" algn="tl">
                    <a:srgbClr val="000000">
                      <a:alpha val="43137"/>
                    </a:srgbClr>
                  </a:outerShdw>
                </a:effectLst>
              </a:rPr>
              <a:t>(</a:t>
            </a:r>
            <a:r>
              <a:rPr lang="ja-JP" altLang="en-US" sz="1850" dirty="0">
                <a:solidFill>
                  <a:srgbClr val="FF0000"/>
                </a:solidFill>
                <a:effectLst>
                  <a:outerShdw blurRad="38100" dist="38100" dir="2700000" algn="tl">
                    <a:srgbClr val="000000">
                      <a:alpha val="43137"/>
                    </a:srgbClr>
                  </a:outerShdw>
                </a:effectLst>
              </a:rPr>
              <a:t>地域の人間関係</a:t>
            </a:r>
            <a:br>
              <a:rPr lang="en-US" altLang="ja-JP" sz="1850" dirty="0">
                <a:solidFill>
                  <a:srgbClr val="FF0000"/>
                </a:solidFill>
                <a:effectLst>
                  <a:outerShdw blurRad="38100" dist="38100" dir="2700000" algn="tl">
                    <a:srgbClr val="000000">
                      <a:alpha val="43137"/>
                    </a:srgbClr>
                  </a:outerShdw>
                </a:effectLst>
              </a:rPr>
            </a:br>
            <a:r>
              <a:rPr lang="ja-JP" altLang="en-US" sz="1850" dirty="0">
                <a:solidFill>
                  <a:srgbClr val="FF0000"/>
                </a:solidFill>
                <a:effectLst>
                  <a:outerShdw blurRad="38100" dist="38100" dir="2700000" algn="tl">
                    <a:srgbClr val="000000">
                      <a:alpha val="43137"/>
                    </a:srgbClr>
                  </a:outerShdw>
                </a:effectLst>
              </a:rPr>
              <a:t>自分らしい生き方</a:t>
            </a:r>
            <a:r>
              <a:rPr lang="en-US" altLang="ja-JP" sz="1850" dirty="0">
                <a:solidFill>
                  <a:srgbClr val="FF0000"/>
                </a:solidFill>
                <a:effectLst>
                  <a:outerShdw blurRad="38100" dist="38100" dir="2700000" algn="tl">
                    <a:srgbClr val="000000">
                      <a:alpha val="43137"/>
                    </a:srgbClr>
                  </a:outerShdw>
                </a:effectLst>
              </a:rPr>
              <a:t>)</a:t>
            </a:r>
            <a:endParaRPr kumimoji="1" lang="ja-JP" altLang="en-US" sz="1850" dirty="0">
              <a:solidFill>
                <a:srgbClr val="FF0000"/>
              </a:solidFill>
              <a:effectLst>
                <a:outerShdw blurRad="38100" dist="38100" dir="2700000" algn="tl">
                  <a:srgbClr val="000000">
                    <a:alpha val="43137"/>
                  </a:srgbClr>
                </a:outerShdw>
              </a:effectLst>
            </a:endParaRPr>
          </a:p>
        </p:txBody>
      </p:sp>
      <p:sp>
        <p:nvSpPr>
          <p:cNvPr id="3" name="テキスト プレースホルダー 2">
            <a:extLst>
              <a:ext uri="{FF2B5EF4-FFF2-40B4-BE49-F238E27FC236}">
                <a16:creationId xmlns:a16="http://schemas.microsoft.com/office/drawing/2014/main" id="{8FB16DC9-2187-47BB-92C5-4A0B5F74EE00}"/>
              </a:ext>
            </a:extLst>
          </p:cNvPr>
          <p:cNvSpPr>
            <a:spLocks noGrp="1"/>
          </p:cNvSpPr>
          <p:nvPr>
            <p:ph type="body" sz="quarter" idx="16"/>
          </p:nvPr>
        </p:nvSpPr>
        <p:spPr>
          <a:xfrm>
            <a:off x="2444815" y="68400"/>
            <a:ext cx="9333367" cy="726102"/>
          </a:xfrm>
        </p:spPr>
        <p:txBody>
          <a:bodyPr>
            <a:noAutofit/>
          </a:bodyPr>
          <a:lstStyle/>
          <a:p>
            <a:endParaRPr kumimoji="1" lang="ja-JP" altLang="en-US" sz="1850" b="1" dirty="0">
              <a:effectLst>
                <a:outerShdw blurRad="38100" dist="38100" dir="2700000" algn="tl">
                  <a:srgbClr val="000000">
                    <a:alpha val="43137"/>
                  </a:srgbClr>
                </a:outerShdw>
              </a:effectLst>
            </a:endParaRPr>
          </a:p>
        </p:txBody>
      </p:sp>
      <p:graphicFrame>
        <p:nvGraphicFramePr>
          <p:cNvPr id="7" name="表 3">
            <a:extLst>
              <a:ext uri="{FF2B5EF4-FFF2-40B4-BE49-F238E27FC236}">
                <a16:creationId xmlns:a16="http://schemas.microsoft.com/office/drawing/2014/main" id="{EF41620D-DAAA-49AA-A2B8-AF936DE2C7B4}"/>
              </a:ext>
            </a:extLst>
          </p:cNvPr>
          <p:cNvGraphicFramePr>
            <a:graphicFrameLocks noGrp="1"/>
          </p:cNvGraphicFramePr>
          <p:nvPr>
            <p:extLst>
              <p:ext uri="{D42A27DB-BD31-4B8C-83A1-F6EECF244321}">
                <p14:modId xmlns:p14="http://schemas.microsoft.com/office/powerpoint/2010/main" val="3849963333"/>
              </p:ext>
            </p:extLst>
          </p:nvPr>
        </p:nvGraphicFramePr>
        <p:xfrm>
          <a:off x="968909" y="6413788"/>
          <a:ext cx="10254182" cy="387840"/>
        </p:xfrm>
        <a:graphic>
          <a:graphicData uri="http://schemas.openxmlformats.org/drawingml/2006/table">
            <a:tbl>
              <a:tblPr firstRow="1" bandRow="1">
                <a:tableStyleId>{5940675A-B579-460E-94D1-54222C63F5DA}</a:tableStyleId>
              </a:tblPr>
              <a:tblGrid>
                <a:gridCol w="1363456">
                  <a:extLst>
                    <a:ext uri="{9D8B030D-6E8A-4147-A177-3AD203B41FA5}">
                      <a16:colId xmlns:a16="http://schemas.microsoft.com/office/drawing/2014/main" val="2827717317"/>
                    </a:ext>
                  </a:extLst>
                </a:gridCol>
                <a:gridCol w="3846452">
                  <a:extLst>
                    <a:ext uri="{9D8B030D-6E8A-4147-A177-3AD203B41FA5}">
                      <a16:colId xmlns:a16="http://schemas.microsoft.com/office/drawing/2014/main" val="694319347"/>
                    </a:ext>
                  </a:extLst>
                </a:gridCol>
                <a:gridCol w="5044274">
                  <a:extLst>
                    <a:ext uri="{9D8B030D-6E8A-4147-A177-3AD203B41FA5}">
                      <a16:colId xmlns:a16="http://schemas.microsoft.com/office/drawing/2014/main" val="2034997913"/>
                    </a:ext>
                  </a:extLst>
                </a:gridCol>
              </a:tblGrid>
              <a:tr h="99615">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指数名</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指数の意味</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集計対象</a:t>
                      </a:r>
                    </a:p>
                  </a:txBody>
                  <a:tcPr marL="0" marR="0" marT="36000" marB="360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2588683"/>
                  </a:ext>
                </a:extLst>
              </a:tr>
              <a:tr h="99615">
                <a:tc>
                  <a:txBody>
                    <a:bodyPr/>
                    <a:lstStyle/>
                    <a:p>
                      <a:r>
                        <a:rPr kumimoji="1" lang="ja-JP" altLang="en-US" sz="800" dirty="0">
                          <a:latin typeface="Meiryo UI" panose="020B0604030504040204" pitchFamily="50" charset="-128"/>
                          <a:ea typeface="Meiryo UI" panose="020B0604030504040204" pitchFamily="50" charset="-128"/>
                        </a:rPr>
                        <a:t>多様性指数</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住民の多様性を総合的に評価</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・パートナーシップ宣誓制度　・住民の平均年齢が</a:t>
                      </a:r>
                      <a:r>
                        <a:rPr kumimoji="1" lang="en-US" altLang="ja-JP" sz="800" dirty="0">
                          <a:solidFill>
                            <a:schemeClr val="tx1"/>
                          </a:solidFill>
                          <a:latin typeface="Meiryo UI" panose="020B0604030504040204" pitchFamily="50" charset="-128"/>
                          <a:ea typeface="Meiryo UI" panose="020B0604030504040204" pitchFamily="50" charset="-128"/>
                        </a:rPr>
                        <a:t>45</a:t>
                      </a:r>
                      <a:r>
                        <a:rPr kumimoji="1" lang="ja-JP" altLang="en-US" sz="800" dirty="0">
                          <a:solidFill>
                            <a:schemeClr val="tx1"/>
                          </a:solidFill>
                          <a:latin typeface="Meiryo UI" panose="020B0604030504040204" pitchFamily="50" charset="-128"/>
                          <a:ea typeface="Meiryo UI" panose="020B0604030504040204" pitchFamily="50" charset="-128"/>
                        </a:rPr>
                        <a:t>歳以下であること</a:t>
                      </a:r>
                    </a:p>
                  </a:txBody>
                  <a:tcPr marL="0" marR="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92057557"/>
                  </a:ext>
                </a:extLst>
              </a:tr>
            </a:tbl>
          </a:graphicData>
        </a:graphic>
      </p:graphicFrame>
      <p:sp>
        <p:nvSpPr>
          <p:cNvPr id="6" name="四角形: 角を丸くする 5">
            <a:extLst>
              <a:ext uri="{FF2B5EF4-FFF2-40B4-BE49-F238E27FC236}">
                <a16:creationId xmlns:a16="http://schemas.microsoft.com/office/drawing/2014/main" id="{7311C690-DD39-4FCB-A1A5-9E8A8F33A36E}"/>
              </a:ext>
            </a:extLst>
          </p:cNvPr>
          <p:cNvSpPr/>
          <p:nvPr/>
        </p:nvSpPr>
        <p:spPr>
          <a:xfrm>
            <a:off x="5066903" y="3320953"/>
            <a:ext cx="2058194" cy="88210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スクショ貼り付け</a:t>
            </a:r>
          </a:p>
        </p:txBody>
      </p:sp>
      <p:sp>
        <p:nvSpPr>
          <p:cNvPr id="9" name="テキスト ボックス 8">
            <a:extLst>
              <a:ext uri="{FF2B5EF4-FFF2-40B4-BE49-F238E27FC236}">
                <a16:creationId xmlns:a16="http://schemas.microsoft.com/office/drawing/2014/main" id="{3CC28CB0-D48A-4E6D-858E-EBFDAA226958}"/>
              </a:ext>
            </a:extLst>
          </p:cNvPr>
          <p:cNvSpPr txBox="1"/>
          <p:nvPr/>
        </p:nvSpPr>
        <p:spPr>
          <a:xfrm>
            <a:off x="0" y="6492292"/>
            <a:ext cx="915635" cy="230832"/>
          </a:xfrm>
          <a:prstGeom prst="rect">
            <a:avLst/>
          </a:prstGeom>
          <a:noFill/>
        </p:spPr>
        <p:txBody>
          <a:bodyPr wrap="none" rtlCol="0">
            <a:spAutoFit/>
          </a:bodyPr>
          <a:lstStyle/>
          <a:p>
            <a:pPr algn="l">
              <a:buClr>
                <a:srgbClr val="5A5A5A"/>
              </a:buClr>
              <a:buSzPct val="100000"/>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指数の説明</a:t>
            </a:r>
          </a:p>
        </p:txBody>
      </p:sp>
    </p:spTree>
    <p:extLst>
      <p:ext uri="{BB962C8B-B14F-4D97-AF65-F5344CB8AC3E}">
        <p14:creationId xmlns:p14="http://schemas.microsoft.com/office/powerpoint/2010/main" val="498971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AMP_MODE" val="Fals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kumimoji="1"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buClr>
            <a:srgbClr val="5A5A5A"/>
          </a:buClr>
          <a:buSzPct val="100000"/>
          <a:defRPr kumimoji="1" sz="14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1994</Words>
  <Application>Microsoft Office PowerPoint</Application>
  <PresentationFormat>ワイド画面</PresentationFormat>
  <Paragraphs>408</Paragraphs>
  <Slides>17</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Meiryo UI</vt:lpstr>
      <vt:lpstr>游ゴシック</vt:lpstr>
      <vt:lpstr>Arial</vt:lpstr>
      <vt:lpstr>Calibri</vt:lpstr>
      <vt:lpstr>Calibri Light</vt:lpstr>
      <vt:lpstr>Wingdings</vt:lpstr>
      <vt:lpstr>Office テーマ</vt:lpstr>
      <vt:lpstr>LWC指標分析用テンプレート集</vt:lpstr>
      <vt:lpstr>●●市の概要：</vt:lpstr>
      <vt:lpstr>他自治体との比較</vt:lpstr>
      <vt:lpstr>【総合(主観)】 (幸福度等分布)</vt:lpstr>
      <vt:lpstr>【主観】 (生活環境)</vt:lpstr>
      <vt:lpstr>【主観】 (地域の人間関係 自分らしい生き方)</vt:lpstr>
      <vt:lpstr>【客観】 (生活環境１)</vt:lpstr>
      <vt:lpstr>【客観】 (生活環境２)</vt:lpstr>
      <vt:lpstr>【客観】 (地域の人間関係 自分らしい生き方)</vt:lpstr>
      <vt:lpstr>市民満足度調査における施策の満足度</vt:lpstr>
      <vt:lpstr>市民満足度調査における施策の重要度</vt:lpstr>
      <vt:lpstr>市民満足度調査（満足度）でみたLWCI各因子の優先順位</vt:lpstr>
      <vt:lpstr>市民満足度調査（重要度）でみたLWCI各因子の優先順位</vt:lpstr>
      <vt:lpstr>市民満足度調査／満足度と重要度の相関図（散布図）</vt:lpstr>
      <vt:lpstr>LWCI客観因子と市民満足度調査／満足度との相関図（散布図）</vt:lpstr>
      <vt:lpstr>LWCI客観因子と市民満足度調査／重要度との相関図（散布図）</vt:lpstr>
      <vt:lpstr>幸福のストーリー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Suzuki Ryuji(鈴木 龍二)</dc:creator>
  <cp:lastModifiedBy>Suzuki Ryuji(鈴木 龍二)</cp:lastModifiedBy>
  <cp:revision>46</cp:revision>
  <cp:lastPrinted>2021-12-24T01:08:04Z</cp:lastPrinted>
  <dcterms:created xsi:type="dcterms:W3CDTF">2020-12-29T04:20:14Z</dcterms:created>
  <dcterms:modified xsi:type="dcterms:W3CDTF">2023-05-24T02:52:39Z</dcterms:modified>
</cp:coreProperties>
</file>